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09" r:id="rId2"/>
  </p:sldMasterIdLst>
  <p:notesMasterIdLst>
    <p:notesMasterId r:id="rId11"/>
  </p:notesMasterIdLst>
  <p:sldIdLst>
    <p:sldId id="324" r:id="rId3"/>
    <p:sldId id="325" r:id="rId4"/>
    <p:sldId id="313" r:id="rId5"/>
    <p:sldId id="318" r:id="rId6"/>
    <p:sldId id="319" r:id="rId7"/>
    <p:sldId id="320" r:id="rId8"/>
    <p:sldId id="326" r:id="rId9"/>
    <p:sldId id="305" r:id="rId10"/>
  </p:sldIdLst>
  <p:sldSz cx="9906000" cy="6858000" type="A4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B6E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09" autoAdjust="0"/>
    <p:restoredTop sz="94653" autoAdjust="0"/>
  </p:normalViewPr>
  <p:slideViewPr>
    <p:cSldViewPr>
      <p:cViewPr>
        <p:scale>
          <a:sx n="81" d="100"/>
          <a:sy n="81" d="100"/>
        </p:scale>
        <p:origin x="-1014" y="10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9" d="100"/>
          <a:sy n="89" d="100"/>
        </p:scale>
        <p:origin x="-3780" y="-132"/>
      </p:cViewPr>
      <p:guideLst>
        <p:guide orient="horz" pos="3107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580" cy="492780"/>
          </a:xfrm>
          <a:prstGeom prst="rect">
            <a:avLst/>
          </a:prstGeom>
        </p:spPr>
        <p:txBody>
          <a:bodyPr vert="horz" lIns="87554" tIns="43777" rIns="87554" bIns="43777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678" y="0"/>
            <a:ext cx="2918579" cy="492780"/>
          </a:xfrm>
          <a:prstGeom prst="rect">
            <a:avLst/>
          </a:prstGeom>
        </p:spPr>
        <p:txBody>
          <a:bodyPr vert="horz" lIns="87554" tIns="43777" rIns="87554" bIns="43777" rtlCol="0"/>
          <a:lstStyle>
            <a:lvl1pPr algn="r">
              <a:defRPr sz="1100"/>
            </a:lvl1pPr>
          </a:lstStyle>
          <a:p>
            <a:fld id="{6EC938E8-4D9B-42F7-BC88-CB48B5F22755}" type="datetimeFigureOut">
              <a:rPr kumimoji="1" lang="ja-JP" altLang="en-US" smtClean="0"/>
              <a:t>2018/2/21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96913" y="741363"/>
            <a:ext cx="5341937" cy="36988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7554" tIns="43777" rIns="87554" bIns="43777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4329" y="4686001"/>
            <a:ext cx="5388610" cy="4439612"/>
          </a:xfrm>
          <a:prstGeom prst="rect">
            <a:avLst/>
          </a:prstGeom>
        </p:spPr>
        <p:txBody>
          <a:bodyPr vert="horz" lIns="87554" tIns="43777" rIns="87554" bIns="43777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2003"/>
            <a:ext cx="2918580" cy="492780"/>
          </a:xfrm>
          <a:prstGeom prst="rect">
            <a:avLst/>
          </a:prstGeom>
        </p:spPr>
        <p:txBody>
          <a:bodyPr vert="horz" lIns="87554" tIns="43777" rIns="87554" bIns="43777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678" y="9372003"/>
            <a:ext cx="2918579" cy="492780"/>
          </a:xfrm>
          <a:prstGeom prst="rect">
            <a:avLst/>
          </a:prstGeom>
        </p:spPr>
        <p:txBody>
          <a:bodyPr vert="horz" lIns="87554" tIns="43777" rIns="87554" bIns="43777" rtlCol="0" anchor="b"/>
          <a:lstStyle>
            <a:lvl1pPr algn="r">
              <a:defRPr sz="1100"/>
            </a:lvl1pPr>
          </a:lstStyle>
          <a:p>
            <a:fld id="{26BDE335-49B2-4287-9D05-D9FD1A29CB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25230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42"/>
            <a:ext cx="84201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95300" y="6356367"/>
            <a:ext cx="2311400" cy="365125"/>
          </a:xfrm>
          <a:prstGeom prst="rect">
            <a:avLst/>
          </a:prstGeom>
        </p:spPr>
        <p:txBody>
          <a:bodyPr/>
          <a:lstStyle/>
          <a:p>
            <a:fld id="{8BCD0488-98A8-4A1E-84C8-39563D0A32E0}" type="datetimeFigureOut">
              <a:rPr kumimoji="1" lang="ja-JP" altLang="en-US" smtClean="0"/>
              <a:t>2018/2/21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384550" y="6356367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7099300" y="6356367"/>
            <a:ext cx="2311400" cy="365125"/>
          </a:xfrm>
          <a:prstGeom prst="rect">
            <a:avLst/>
          </a:prstGeom>
        </p:spPr>
        <p:txBody>
          <a:bodyPr/>
          <a:lstStyle/>
          <a:p>
            <a:fld id="{C9626D2C-0CFF-425D-BD10-153132CFBB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33292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495300" y="6356367"/>
            <a:ext cx="2311400" cy="365125"/>
          </a:xfrm>
          <a:prstGeom prst="rect">
            <a:avLst/>
          </a:prstGeom>
        </p:spPr>
        <p:txBody>
          <a:bodyPr/>
          <a:lstStyle/>
          <a:p>
            <a:fld id="{8BCD0488-98A8-4A1E-84C8-39563D0A32E0}" type="datetimeFigureOut">
              <a:rPr kumimoji="1" lang="ja-JP" altLang="en-US" smtClean="0"/>
              <a:t>2018/2/21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3384550" y="6356367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7099300" y="6356367"/>
            <a:ext cx="2311400" cy="365125"/>
          </a:xfrm>
          <a:prstGeom prst="rect">
            <a:avLst/>
          </a:prstGeom>
        </p:spPr>
        <p:txBody>
          <a:bodyPr/>
          <a:lstStyle/>
          <a:p>
            <a:fld id="{C9626D2C-0CFF-425D-BD10-153132CFBB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0930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95300" y="6356367"/>
            <a:ext cx="2311400" cy="365125"/>
          </a:xfrm>
          <a:prstGeom prst="rect">
            <a:avLst/>
          </a:prstGeom>
        </p:spPr>
        <p:txBody>
          <a:bodyPr/>
          <a:lstStyle/>
          <a:p>
            <a:fld id="{8BCD0488-98A8-4A1E-84C8-39563D0A32E0}" type="datetimeFigureOut">
              <a:rPr kumimoji="1" lang="ja-JP" altLang="en-US" smtClean="0"/>
              <a:t>2018/2/21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384550" y="6356367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7099300" y="6356367"/>
            <a:ext cx="2311400" cy="365125"/>
          </a:xfrm>
          <a:prstGeom prst="rect">
            <a:avLst/>
          </a:prstGeom>
        </p:spPr>
        <p:txBody>
          <a:bodyPr/>
          <a:lstStyle/>
          <a:p>
            <a:fld id="{C9626D2C-0CFF-425D-BD10-153132CFBB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98470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386387" y="396875"/>
            <a:ext cx="1671638" cy="8451850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71478" y="396875"/>
            <a:ext cx="4849813" cy="845185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95300" y="6356367"/>
            <a:ext cx="2311400" cy="365125"/>
          </a:xfrm>
          <a:prstGeom prst="rect">
            <a:avLst/>
          </a:prstGeom>
        </p:spPr>
        <p:txBody>
          <a:bodyPr/>
          <a:lstStyle/>
          <a:p>
            <a:fld id="{8BCD0488-98A8-4A1E-84C8-39563D0A32E0}" type="datetimeFigureOut">
              <a:rPr kumimoji="1" lang="ja-JP" altLang="en-US" smtClean="0"/>
              <a:t>2018/2/21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384550" y="6356367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7099300" y="6356367"/>
            <a:ext cx="2311400" cy="365125"/>
          </a:xfrm>
          <a:prstGeom prst="rect">
            <a:avLst/>
          </a:prstGeom>
        </p:spPr>
        <p:txBody>
          <a:bodyPr/>
          <a:lstStyle/>
          <a:p>
            <a:fld id="{C9626D2C-0CFF-425D-BD10-153132CFBB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69960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46"/>
            <a:ext cx="84201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D0488-98A8-4A1E-84C8-39563D0A32E0}" type="datetimeFigureOut">
              <a:rPr kumimoji="1" lang="ja-JP" altLang="en-US" smtClean="0"/>
              <a:t>2018/2/21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26D2C-0CFF-425D-BD10-153132CFBB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33083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D0488-98A8-4A1E-84C8-39563D0A32E0}" type="datetimeFigureOut">
              <a:rPr kumimoji="1" lang="ja-JP" altLang="en-US" smtClean="0"/>
              <a:t>2018/2/21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26D2C-0CFF-425D-BD10-153132CFBB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23781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2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D0488-98A8-4A1E-84C8-39563D0A32E0}" type="datetimeFigureOut">
              <a:rPr kumimoji="1" lang="ja-JP" altLang="en-US" smtClean="0"/>
              <a:t>2018/2/21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26D2C-0CFF-425D-BD10-153132CFBB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61931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36575" y="1600206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448300" y="1600206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D0488-98A8-4A1E-84C8-39563D0A32E0}" type="datetimeFigureOut">
              <a:rPr kumimoji="1" lang="ja-JP" altLang="en-US" smtClean="0"/>
              <a:t>2018/2/21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26D2C-0CFF-425D-BD10-153132CFBB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36746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115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15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D0488-98A8-4A1E-84C8-39563D0A32E0}" type="datetimeFigureOut">
              <a:rPr kumimoji="1" lang="ja-JP" altLang="en-US" smtClean="0"/>
              <a:t>2018/2/21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26D2C-0CFF-425D-BD10-153132CFBB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08189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D0488-98A8-4A1E-84C8-39563D0A32E0}" type="datetimeFigureOut">
              <a:rPr kumimoji="1" lang="ja-JP" altLang="en-US" smtClean="0"/>
              <a:t>2018/2/21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26D2C-0CFF-425D-BD10-153132CFBB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9808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F51DE-A7A4-46EE-8E01-90FF0BB89799}" type="datetimeFigureOut">
              <a:rPr kumimoji="1" lang="ja-JP" altLang="en-US" smtClean="0"/>
              <a:t>2018/2/21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214AA-15B8-4B63-BF63-6A7F430D5E3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5" name="直線コネクタ 4"/>
          <p:cNvCxnSpPr/>
          <p:nvPr userDrawn="1"/>
        </p:nvCxnSpPr>
        <p:spPr>
          <a:xfrm>
            <a:off x="272488" y="551300"/>
            <a:ext cx="9289032" cy="0"/>
          </a:xfrm>
          <a:prstGeom prst="line">
            <a:avLst/>
          </a:prstGeom>
          <a:ln w="19050">
            <a:solidFill>
              <a:srgbClr val="FB6E5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7830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95300" y="6356367"/>
            <a:ext cx="2311400" cy="365125"/>
          </a:xfrm>
          <a:prstGeom prst="rect">
            <a:avLst/>
          </a:prstGeom>
        </p:spPr>
        <p:txBody>
          <a:bodyPr/>
          <a:lstStyle/>
          <a:p>
            <a:fld id="{8BCD0488-98A8-4A1E-84C8-39563D0A32E0}" type="datetimeFigureOut">
              <a:rPr kumimoji="1" lang="ja-JP" altLang="en-US" smtClean="0"/>
              <a:t>2018/2/21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384550" y="6356367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7099300" y="6356367"/>
            <a:ext cx="2311400" cy="365125"/>
          </a:xfrm>
          <a:prstGeom prst="rect">
            <a:avLst/>
          </a:prstGeom>
        </p:spPr>
        <p:txBody>
          <a:bodyPr/>
          <a:lstStyle/>
          <a:p>
            <a:fld id="{C9626D2C-0CFF-425D-BD10-153132CFBB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31649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972" y="27307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D0488-98A8-4A1E-84C8-39563D0A32E0}" type="datetimeFigureOut">
              <a:rPr kumimoji="1" lang="ja-JP" altLang="en-US" smtClean="0"/>
              <a:t>2018/2/21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26D2C-0CFF-425D-BD10-153132CFBB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27288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D0488-98A8-4A1E-84C8-39563D0A32E0}" type="datetimeFigureOut">
              <a:rPr kumimoji="1" lang="ja-JP" altLang="en-US" smtClean="0"/>
              <a:t>2018/2/21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26D2C-0CFF-425D-BD10-153132CFBB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65011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D0488-98A8-4A1E-84C8-39563D0A32E0}" type="datetimeFigureOut">
              <a:rPr kumimoji="1" lang="ja-JP" altLang="en-US" smtClean="0"/>
              <a:t>2018/2/21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26D2C-0CFF-425D-BD10-153132CFBB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393802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780337" y="274659"/>
            <a:ext cx="2414588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36578" y="274659"/>
            <a:ext cx="7078663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D0488-98A8-4A1E-84C8-39563D0A32E0}" type="datetimeFigureOut">
              <a:rPr kumimoji="1" lang="ja-JP" altLang="en-US" smtClean="0"/>
              <a:t>2018/2/21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26D2C-0CFF-425D-BD10-153132CFBB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23473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17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506" y="2906722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95300" y="6356367"/>
            <a:ext cx="2311400" cy="365125"/>
          </a:xfrm>
          <a:prstGeom prst="rect">
            <a:avLst/>
          </a:prstGeom>
        </p:spPr>
        <p:txBody>
          <a:bodyPr/>
          <a:lstStyle/>
          <a:p>
            <a:fld id="{8BCD0488-98A8-4A1E-84C8-39563D0A32E0}" type="datetimeFigureOut">
              <a:rPr kumimoji="1" lang="ja-JP" altLang="en-US" smtClean="0"/>
              <a:t>2018/2/21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384550" y="6356367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7099300" y="6356367"/>
            <a:ext cx="2311400" cy="365125"/>
          </a:xfrm>
          <a:prstGeom prst="rect">
            <a:avLst/>
          </a:prstGeom>
        </p:spPr>
        <p:txBody>
          <a:bodyPr/>
          <a:lstStyle/>
          <a:p>
            <a:fld id="{C9626D2C-0CFF-425D-BD10-153132CFBB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0832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71476" y="2311417"/>
            <a:ext cx="3260725" cy="6537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97301" y="2311417"/>
            <a:ext cx="3260725" cy="6537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495300" y="6356367"/>
            <a:ext cx="2311400" cy="365125"/>
          </a:xfrm>
          <a:prstGeom prst="rect">
            <a:avLst/>
          </a:prstGeom>
        </p:spPr>
        <p:txBody>
          <a:bodyPr/>
          <a:lstStyle/>
          <a:p>
            <a:fld id="{8BCD0488-98A8-4A1E-84C8-39563D0A32E0}" type="datetimeFigureOut">
              <a:rPr kumimoji="1" lang="ja-JP" altLang="en-US" smtClean="0"/>
              <a:t>2018/2/21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3384550" y="6356367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7099300" y="6356367"/>
            <a:ext cx="2311400" cy="365125"/>
          </a:xfrm>
          <a:prstGeom prst="rect">
            <a:avLst/>
          </a:prstGeom>
        </p:spPr>
        <p:txBody>
          <a:bodyPr/>
          <a:lstStyle/>
          <a:p>
            <a:fld id="{C9626D2C-0CFF-425D-BD10-153132CFBB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0100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8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8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>
          <a:xfrm>
            <a:off x="495300" y="6356367"/>
            <a:ext cx="2311400" cy="365125"/>
          </a:xfrm>
          <a:prstGeom prst="rect">
            <a:avLst/>
          </a:prstGeom>
        </p:spPr>
        <p:txBody>
          <a:bodyPr/>
          <a:lstStyle/>
          <a:p>
            <a:fld id="{8BCD0488-98A8-4A1E-84C8-39563D0A32E0}" type="datetimeFigureOut">
              <a:rPr kumimoji="1" lang="ja-JP" altLang="en-US" smtClean="0"/>
              <a:t>2018/2/21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>
          <a:xfrm>
            <a:off x="3384550" y="6356367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>
          <a:xfrm>
            <a:off x="7099300" y="6356367"/>
            <a:ext cx="2311400" cy="365125"/>
          </a:xfrm>
          <a:prstGeom prst="rect">
            <a:avLst/>
          </a:prstGeom>
        </p:spPr>
        <p:txBody>
          <a:bodyPr/>
          <a:lstStyle/>
          <a:p>
            <a:fld id="{C9626D2C-0CFF-425D-BD10-153132CFBB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7498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495300" y="6356367"/>
            <a:ext cx="2311400" cy="365125"/>
          </a:xfrm>
          <a:prstGeom prst="rect">
            <a:avLst/>
          </a:prstGeom>
        </p:spPr>
        <p:txBody>
          <a:bodyPr/>
          <a:lstStyle/>
          <a:p>
            <a:fld id="{8BCD0488-98A8-4A1E-84C8-39563D0A32E0}" type="datetimeFigureOut">
              <a:rPr kumimoji="1" lang="ja-JP" altLang="en-US" smtClean="0"/>
              <a:t>2018/2/21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3384550" y="6356367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7099300" y="6356367"/>
            <a:ext cx="2311400" cy="365125"/>
          </a:xfrm>
          <a:prstGeom prst="rect">
            <a:avLst/>
          </a:prstGeom>
        </p:spPr>
        <p:txBody>
          <a:bodyPr/>
          <a:lstStyle/>
          <a:p>
            <a:fld id="{C9626D2C-0CFF-425D-BD10-153132CFBB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71001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線コネクタ 4"/>
          <p:cNvCxnSpPr/>
          <p:nvPr userDrawn="1"/>
        </p:nvCxnSpPr>
        <p:spPr>
          <a:xfrm>
            <a:off x="272488" y="551300"/>
            <a:ext cx="9289032" cy="0"/>
          </a:xfrm>
          <a:prstGeom prst="line">
            <a:avLst/>
          </a:prstGeom>
          <a:ln w="19050">
            <a:solidFill>
              <a:srgbClr val="FB6E5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5226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495300" y="6356367"/>
            <a:ext cx="2311400" cy="365125"/>
          </a:xfrm>
          <a:prstGeom prst="rect">
            <a:avLst/>
          </a:prstGeom>
        </p:spPr>
        <p:txBody>
          <a:bodyPr/>
          <a:lstStyle/>
          <a:p>
            <a:fld id="{8BCD0488-98A8-4A1E-84C8-39563D0A32E0}" type="datetimeFigureOut">
              <a:rPr kumimoji="1" lang="ja-JP" altLang="en-US" smtClean="0"/>
              <a:t>2018/2/21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3384550" y="6356367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7099300" y="6356367"/>
            <a:ext cx="2311400" cy="365125"/>
          </a:xfrm>
          <a:prstGeom prst="rect">
            <a:avLst/>
          </a:prstGeom>
        </p:spPr>
        <p:txBody>
          <a:bodyPr/>
          <a:lstStyle/>
          <a:p>
            <a:fld id="{C9626D2C-0CFF-425D-BD10-153132CFBB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85617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9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979" y="273067"/>
            <a:ext cx="553773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9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495300" y="6356367"/>
            <a:ext cx="2311400" cy="365125"/>
          </a:xfrm>
          <a:prstGeom prst="rect">
            <a:avLst/>
          </a:prstGeom>
        </p:spPr>
        <p:txBody>
          <a:bodyPr/>
          <a:lstStyle/>
          <a:p>
            <a:fld id="{8BCD0488-98A8-4A1E-84C8-39563D0A32E0}" type="datetimeFigureOut">
              <a:rPr kumimoji="1" lang="ja-JP" altLang="en-US" smtClean="0"/>
              <a:t>2018/2/21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3384550" y="6356367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7099300" y="6356367"/>
            <a:ext cx="2311400" cy="365125"/>
          </a:xfrm>
          <a:prstGeom prst="rect">
            <a:avLst/>
          </a:prstGeom>
        </p:spPr>
        <p:txBody>
          <a:bodyPr/>
          <a:lstStyle/>
          <a:p>
            <a:fld id="{C9626D2C-0CFF-425D-BD10-153132CFBB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7807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 userDrawn="1"/>
        </p:nvSpPr>
        <p:spPr>
          <a:xfrm>
            <a:off x="0" y="6443677"/>
            <a:ext cx="9906000" cy="421427"/>
          </a:xfrm>
          <a:prstGeom prst="rect">
            <a:avLst/>
          </a:prstGeom>
          <a:solidFill>
            <a:srgbClr val="FB6E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" y="6443677"/>
            <a:ext cx="1136576" cy="4214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600206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 smtClean="0"/>
              <a:t>マスター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9" name="フッター プレースホルダー 2"/>
          <p:cNvSpPr txBox="1">
            <a:spLocks/>
          </p:cNvSpPr>
          <p:nvPr userDrawn="1"/>
        </p:nvSpPr>
        <p:spPr>
          <a:xfrm>
            <a:off x="3296816" y="6487104"/>
            <a:ext cx="3136900" cy="365125"/>
          </a:xfrm>
          <a:prstGeom prst="rect">
            <a:avLst/>
          </a:prstGeom>
        </p:spPr>
        <p:txBody>
          <a:bodyPr anchor="ctr"/>
          <a:lstStyle>
            <a:defPPr>
              <a:defRPr lang="ja-JP"/>
            </a:defPPr>
            <a:lvl1pPr marL="0" algn="l" defTabSz="914400" rtl="0" eaLnBrk="1" latinLnBrk="0" hangingPunct="1">
              <a:defRPr kumimoji="1" sz="1200" b="1" kern="120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dirty="0" smtClean="0"/>
              <a:t>JSR</a:t>
            </a:r>
            <a:r>
              <a:rPr lang="ja-JP" altLang="en-US" dirty="0" smtClean="0"/>
              <a:t>健康保険組合</a:t>
            </a:r>
            <a:endParaRPr lang="ja-JP" altLang="en-US" dirty="0"/>
          </a:p>
        </p:txBody>
      </p:sp>
      <p:sp>
        <p:nvSpPr>
          <p:cNvPr id="10" name="スライド番号プレースホルダー 3"/>
          <p:cNvSpPr txBox="1">
            <a:spLocks/>
          </p:cNvSpPr>
          <p:nvPr userDrawn="1"/>
        </p:nvSpPr>
        <p:spPr>
          <a:xfrm>
            <a:off x="7545288" y="6487104"/>
            <a:ext cx="2311400" cy="365125"/>
          </a:xfrm>
          <a:prstGeom prst="rect">
            <a:avLst/>
          </a:prstGeom>
        </p:spPr>
        <p:txBody>
          <a:bodyPr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C9626D2C-0CFF-425D-BD10-153132CFBB7D}" type="slidenum">
              <a:rPr lang="ja-JP" altLang="en-US" sz="1000" b="1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pPr algn="r"/>
              <a:t>‹#›</a:t>
            </a:fld>
            <a:endParaRPr lang="ja-JP" altLang="en-US" sz="1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98730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72" r:id="rId8"/>
    <p:sldLayoutId id="2147483668" r:id="rId9"/>
    <p:sldLayoutId id="2147483669" r:id="rId10"/>
    <p:sldLayoutId id="2147483670" r:id="rId11"/>
    <p:sldLayoutId id="2147483671" r:id="rId1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600206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95300" y="635637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2F51DE-A7A4-46EE-8E01-90FF0BB89799}" type="datetimeFigureOut">
              <a:rPr kumimoji="1" lang="ja-JP" altLang="en-US" smtClean="0"/>
              <a:t>2018/2/21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384550" y="635637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099300" y="635637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2214AA-15B8-4B63-BF63-6A7F430D5E3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>
            <a:off x="0" y="6443677"/>
            <a:ext cx="9906000" cy="421427"/>
          </a:xfrm>
          <a:prstGeom prst="rect">
            <a:avLst/>
          </a:prstGeom>
          <a:solidFill>
            <a:srgbClr val="FB6E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" y="6443677"/>
            <a:ext cx="1136576" cy="4214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フッター プレースホルダー 2"/>
          <p:cNvSpPr txBox="1">
            <a:spLocks/>
          </p:cNvSpPr>
          <p:nvPr userDrawn="1"/>
        </p:nvSpPr>
        <p:spPr>
          <a:xfrm>
            <a:off x="3296816" y="6487104"/>
            <a:ext cx="3136900" cy="365125"/>
          </a:xfrm>
          <a:prstGeom prst="rect">
            <a:avLst/>
          </a:prstGeom>
        </p:spPr>
        <p:txBody>
          <a:bodyPr anchor="ctr"/>
          <a:lstStyle>
            <a:defPPr>
              <a:defRPr lang="ja-JP"/>
            </a:defPPr>
            <a:lvl1pPr marL="0" algn="l" defTabSz="914400" rtl="0" eaLnBrk="1" latinLnBrk="0" hangingPunct="1">
              <a:defRPr kumimoji="1" sz="1200" b="1" kern="120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dirty="0" smtClean="0"/>
              <a:t>JSR</a:t>
            </a:r>
            <a:r>
              <a:rPr lang="ja-JP" altLang="en-US" dirty="0" smtClean="0"/>
              <a:t>健康保険組合</a:t>
            </a:r>
            <a:endParaRPr lang="ja-JP" altLang="en-US" dirty="0"/>
          </a:p>
        </p:txBody>
      </p:sp>
      <p:sp>
        <p:nvSpPr>
          <p:cNvPr id="10" name="スライド番号プレースホルダー 3"/>
          <p:cNvSpPr txBox="1">
            <a:spLocks/>
          </p:cNvSpPr>
          <p:nvPr userDrawn="1"/>
        </p:nvSpPr>
        <p:spPr>
          <a:xfrm>
            <a:off x="7545288" y="6487104"/>
            <a:ext cx="2311400" cy="365125"/>
          </a:xfrm>
          <a:prstGeom prst="rect">
            <a:avLst/>
          </a:prstGeom>
        </p:spPr>
        <p:txBody>
          <a:bodyPr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C9626D2C-0CFF-425D-BD10-153132CFBB7D}" type="slidenum">
              <a:rPr lang="ja-JP" altLang="en-US" sz="1000" b="1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pPr algn="r"/>
              <a:t>‹#›</a:t>
            </a:fld>
            <a:endParaRPr lang="ja-JP" altLang="en-US" sz="1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32253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8817" y="1936079"/>
            <a:ext cx="6847620" cy="1780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3728864" y="4493271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招待方法</a:t>
            </a:r>
            <a:endParaRPr kumimoji="1" lang="ja-JP" altLang="en-US" sz="3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20350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目次</a:t>
            </a:r>
            <a:endParaRPr kumimoji="1" lang="ja-JP" alt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招待方法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・アプリ（</a:t>
            </a:r>
            <a:r>
              <a:rPr lang="en-US" altLang="ja-JP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iphone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）の場合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…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Ｐ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.3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～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4</a:t>
            </a:r>
          </a:p>
          <a:p>
            <a:pPr marL="0" indent="0">
              <a:buNone/>
            </a:pP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・アプリ（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Android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）の場合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…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Ｐ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.5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</a:p>
          <a:p>
            <a:pPr marL="0" indent="0">
              <a:buNone/>
            </a:pP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・ＰＣブラウザの場合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…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Ｐ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.6</a:t>
            </a:r>
          </a:p>
          <a:p>
            <a:pPr marL="0" indent="0">
              <a:buNone/>
            </a:pPr>
            <a:r>
              <a:rPr kumimoji="1"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・よくあるご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質問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…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Ｐ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.7</a:t>
            </a:r>
            <a:endParaRPr kumimoji="1"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86127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" descr="222825d6-359d-48ed-bb09-f1bbbb2a0b7b@apcprd0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4351" y="1822210"/>
            <a:ext cx="2495193" cy="44148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3dce2de0-5d91-43ad-ae85-1b943cfd5a46@apcprd0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632" y="1876071"/>
            <a:ext cx="2411427" cy="426662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43ca0385-1b07-4674-af6b-11bc9a3ef6f1@apcprd0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691" y="1916560"/>
            <a:ext cx="2408595" cy="4226139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テキスト ボックス 23"/>
          <p:cNvSpPr txBox="1"/>
          <p:nvPr/>
        </p:nvSpPr>
        <p:spPr>
          <a:xfrm>
            <a:off x="226532" y="151980"/>
            <a:ext cx="9169306" cy="395899"/>
          </a:xfrm>
          <a:prstGeom prst="rect">
            <a:avLst/>
          </a:prstGeom>
          <a:noFill/>
        </p:spPr>
        <p:txBody>
          <a:bodyPr wrap="square" lIns="87265" tIns="43633" rIns="87265" bIns="43633" rtlCol="0">
            <a:spAutoFit/>
          </a:bodyPr>
          <a:lstStyle/>
          <a:p>
            <a:pPr algn="l"/>
            <a:r>
              <a:rPr lang="ja-JP" altLang="en-US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招待方法</a:t>
            </a:r>
            <a:endParaRPr lang="ja-JP" altLang="en-US" sz="2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5" name="正方形/長方形 24"/>
          <p:cNvSpPr/>
          <p:nvPr/>
        </p:nvSpPr>
        <p:spPr bwMode="auto">
          <a:xfrm>
            <a:off x="379712" y="644317"/>
            <a:ext cx="2973482" cy="393816"/>
          </a:xfrm>
          <a:prstGeom prst="rect">
            <a:avLst/>
          </a:prstGeom>
          <a:solidFill>
            <a:srgbClr val="FFFF00"/>
          </a:solidFill>
          <a:ln w="31750">
            <a:solidFill>
              <a:srgbClr val="FB6E52"/>
            </a:solidFill>
            <a:headEnd type="none" w="med" len="med"/>
            <a:tailEnd type="none" w="med" len="med"/>
          </a:ln>
          <a:effectLst/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64288" tIns="32144" rIns="64288" bIns="32144" numCol="1" rtlCol="0" anchor="t" anchorCtr="0" compatLnSpc="1">
            <a:prstTxWarp prst="textNoShape">
              <a:avLst/>
            </a:prstTxWarp>
          </a:bodyPr>
          <a:lstStyle/>
          <a:p>
            <a:pPr defTabSz="642882"/>
            <a:endParaRPr lang="ja-JP" altLang="en-US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  <a:sym typeface="ヒラギノ角ゴ Pro W3" pitchFamily="-84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438112" y="713525"/>
            <a:ext cx="2587236" cy="326526"/>
          </a:xfrm>
          <a:prstGeom prst="rect">
            <a:avLst/>
          </a:prstGeom>
          <a:noFill/>
        </p:spPr>
        <p:txBody>
          <a:bodyPr wrap="none" lIns="64288" tIns="32144" rIns="64288" bIns="32144" rtlCol="0">
            <a:spAutoFit/>
          </a:bodyPr>
          <a:lstStyle/>
          <a:p>
            <a:r>
              <a:rPr lang="en-US" altLang="ja-JP" sz="1700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iphone</a:t>
            </a:r>
            <a:r>
              <a:rPr lang="ja-JP" altLang="en-US" sz="17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（アプリ）の場合</a:t>
            </a:r>
            <a:endParaRPr lang="ja-JP" altLang="en-US" sz="17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8" name="角丸四角形 27"/>
          <p:cNvSpPr/>
          <p:nvPr/>
        </p:nvSpPr>
        <p:spPr>
          <a:xfrm>
            <a:off x="400472" y="1108486"/>
            <a:ext cx="438799" cy="405045"/>
          </a:xfrm>
          <a:prstGeom prst="roundRect">
            <a:avLst/>
          </a:prstGeom>
          <a:solidFill>
            <a:srgbClr val="FB6E52"/>
          </a:solidFill>
          <a:ln>
            <a:solidFill>
              <a:srgbClr val="FB6E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288" tIns="32144" rIns="64288" bIns="32144" rtlCol="0" anchor="ctr"/>
          <a:lstStyle/>
          <a:p>
            <a:pPr algn="ctr"/>
            <a:r>
              <a:rPr lang="ja-JP" altLang="en-US" sz="17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１</a:t>
            </a: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880833" y="1103264"/>
            <a:ext cx="3930352" cy="665080"/>
          </a:xfrm>
          <a:prstGeom prst="rect">
            <a:avLst/>
          </a:prstGeom>
          <a:noFill/>
        </p:spPr>
        <p:txBody>
          <a:bodyPr wrap="square" lIns="64288" tIns="32144" rIns="64288" bIns="32144" rtlCol="0">
            <a:spAutoFit/>
          </a:bodyPr>
          <a:lstStyle/>
          <a:p>
            <a:pPr algn="l"/>
            <a:r>
              <a:rPr lang="ja-JP" altLang="en-US" sz="13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メニューをタップし、</a:t>
            </a:r>
            <a:endParaRPr lang="en-US" altLang="ja-JP" sz="13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l"/>
            <a:r>
              <a:rPr lang="ja-JP" altLang="en-US" sz="13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「その他」の「よくある質問」</a:t>
            </a:r>
            <a:endParaRPr lang="en-US" altLang="ja-JP" sz="13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l"/>
            <a:r>
              <a:rPr lang="ja-JP" altLang="en-US" sz="13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をタップ</a:t>
            </a:r>
            <a:endParaRPr lang="ja-JP" altLang="en-US" sz="13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1" name="正方形/長方形 30"/>
          <p:cNvSpPr/>
          <p:nvPr/>
        </p:nvSpPr>
        <p:spPr bwMode="auto">
          <a:xfrm>
            <a:off x="2701068" y="5753257"/>
            <a:ext cx="484218" cy="461819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ash"/>
            <a:headEnd type="none" w="med" len="med"/>
            <a:tailEnd type="none" w="med" len="med"/>
          </a:ln>
          <a:effectLst/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64288" tIns="32144" rIns="64288" bIns="32144" numCol="1" rtlCol="0" anchor="t" anchorCtr="0" compatLnSpc="1">
            <a:prstTxWarp prst="textNoShape">
              <a:avLst/>
            </a:prstTxWarp>
          </a:bodyPr>
          <a:lstStyle/>
          <a:p>
            <a:pPr defTabSz="642882"/>
            <a:endParaRPr lang="ja-JP" altLang="en-US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  <a:sym typeface="ヒラギノ角ゴ Pro W3" pitchFamily="-84" charset="-128"/>
            </a:endParaRPr>
          </a:p>
        </p:txBody>
      </p:sp>
      <p:sp>
        <p:nvSpPr>
          <p:cNvPr id="32" name="角丸四角形 31"/>
          <p:cNvSpPr/>
          <p:nvPr/>
        </p:nvSpPr>
        <p:spPr>
          <a:xfrm>
            <a:off x="3712053" y="1119244"/>
            <a:ext cx="438799" cy="405045"/>
          </a:xfrm>
          <a:prstGeom prst="roundRect">
            <a:avLst/>
          </a:prstGeom>
          <a:solidFill>
            <a:srgbClr val="FB6E52"/>
          </a:solidFill>
          <a:ln>
            <a:solidFill>
              <a:srgbClr val="FB6E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288" tIns="32144" rIns="64288" bIns="32144" rtlCol="0" anchor="ctr"/>
          <a:lstStyle/>
          <a:p>
            <a:pPr algn="ctr"/>
            <a:r>
              <a:rPr lang="en-US" altLang="ja-JP" sz="17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endParaRPr lang="ja-JP" altLang="en-US" sz="17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4088904" y="1219268"/>
            <a:ext cx="4223438" cy="264975"/>
          </a:xfrm>
          <a:prstGeom prst="rect">
            <a:avLst/>
          </a:prstGeom>
          <a:noFill/>
        </p:spPr>
        <p:txBody>
          <a:bodyPr wrap="square" lIns="64288" tIns="32144" rIns="64288" bIns="32144" rtlCol="0">
            <a:spAutoFit/>
          </a:bodyPr>
          <a:lstStyle/>
          <a:p>
            <a:pPr algn="l"/>
            <a:r>
              <a:rPr lang="ja-JP" altLang="en-US" sz="13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「</a:t>
            </a:r>
            <a:r>
              <a:rPr lang="ja-JP" altLang="en-US" sz="13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会員</a:t>
            </a:r>
            <a:r>
              <a:rPr lang="ja-JP" altLang="en-US" sz="13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登録について」をタップ</a:t>
            </a:r>
            <a:endParaRPr lang="en-US" altLang="ja-JP" sz="13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4" name="正方形/長方形 33"/>
          <p:cNvSpPr/>
          <p:nvPr/>
        </p:nvSpPr>
        <p:spPr bwMode="auto">
          <a:xfrm>
            <a:off x="4079632" y="2889438"/>
            <a:ext cx="1196970" cy="273147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ash"/>
            <a:headEnd type="none" w="med" len="med"/>
            <a:tailEnd type="none" w="med" len="med"/>
          </a:ln>
          <a:effectLst/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64288" tIns="32144" rIns="64288" bIns="32144" numCol="1" rtlCol="0" anchor="t" anchorCtr="0" compatLnSpc="1">
            <a:prstTxWarp prst="textNoShape">
              <a:avLst/>
            </a:prstTxWarp>
          </a:bodyPr>
          <a:lstStyle/>
          <a:p>
            <a:pPr defTabSz="642882"/>
            <a:endParaRPr lang="ja-JP" altLang="en-US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  <a:sym typeface="ヒラギノ角ゴ Pro W3" pitchFamily="-84" charset="-128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2696343" y="5399897"/>
            <a:ext cx="367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dirty="0" smtClean="0">
                <a:solidFill>
                  <a:srgbClr val="FF0000"/>
                </a:solidFill>
              </a:rPr>
              <a:t>①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46" name="正方形/長方形 45"/>
          <p:cNvSpPr/>
          <p:nvPr/>
        </p:nvSpPr>
        <p:spPr bwMode="auto">
          <a:xfrm>
            <a:off x="725423" y="4551934"/>
            <a:ext cx="1006307" cy="230909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ash"/>
            <a:headEnd type="none" w="med" len="med"/>
            <a:tailEnd type="none" w="med" len="med"/>
          </a:ln>
          <a:effectLst/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64288" tIns="32144" rIns="64288" bIns="32144" numCol="1" rtlCol="0" anchor="t" anchorCtr="0" compatLnSpc="1">
            <a:prstTxWarp prst="textNoShape">
              <a:avLst/>
            </a:prstTxWarp>
          </a:bodyPr>
          <a:lstStyle/>
          <a:p>
            <a:pPr defTabSz="642882"/>
            <a:endParaRPr lang="ja-JP" altLang="en-US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  <a:sym typeface="ヒラギノ角ゴ Pro W3" pitchFamily="-84" charset="-128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619871" y="4271383"/>
            <a:ext cx="367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dirty="0" smtClean="0">
                <a:solidFill>
                  <a:srgbClr val="FF0000"/>
                </a:solidFill>
              </a:rPr>
              <a:t>②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48" name="正方形/長方形 47"/>
          <p:cNvSpPr/>
          <p:nvPr/>
        </p:nvSpPr>
        <p:spPr bwMode="auto">
          <a:xfrm>
            <a:off x="803423" y="2660465"/>
            <a:ext cx="420648" cy="230909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ash"/>
            <a:headEnd type="none" w="med" len="med"/>
            <a:tailEnd type="none" w="med" len="med"/>
          </a:ln>
          <a:effectLst/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64288" tIns="32144" rIns="64288" bIns="32144" numCol="1" rtlCol="0" anchor="t" anchorCtr="0" compatLnSpc="1">
            <a:prstTxWarp prst="textNoShape">
              <a:avLst/>
            </a:prstTxWarp>
          </a:bodyPr>
          <a:lstStyle/>
          <a:p>
            <a:pPr defTabSz="642882"/>
            <a:endParaRPr lang="ja-JP" altLang="en-US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  <a:sym typeface="ヒラギノ角ゴ Pro W3" pitchFamily="-84" charset="-128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7221992" y="1119244"/>
            <a:ext cx="3008784" cy="665080"/>
          </a:xfrm>
          <a:prstGeom prst="rect">
            <a:avLst/>
          </a:prstGeom>
          <a:noFill/>
        </p:spPr>
        <p:txBody>
          <a:bodyPr wrap="square" lIns="64288" tIns="32144" rIns="64288" bIns="32144" rtlCol="0">
            <a:spAutoFit/>
          </a:bodyPr>
          <a:lstStyle/>
          <a:p>
            <a:pPr algn="l"/>
            <a:r>
              <a:rPr lang="ja-JP" altLang="en-US" sz="13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「同僚・ご家族招待とは何です</a:t>
            </a:r>
            <a:endParaRPr lang="en-US" altLang="ja-JP" sz="13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l"/>
            <a:r>
              <a:rPr lang="ja-JP" altLang="en-US" sz="13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か？」をタップし、「こちら」</a:t>
            </a:r>
            <a:endParaRPr lang="en-US" altLang="ja-JP" sz="13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l"/>
            <a:r>
              <a:rPr lang="ja-JP" altLang="en-US" sz="13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をタップ</a:t>
            </a:r>
            <a:endParaRPr lang="en-US" altLang="ja-JP" sz="13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8" name="角丸四角形 17"/>
          <p:cNvSpPr/>
          <p:nvPr/>
        </p:nvSpPr>
        <p:spPr>
          <a:xfrm>
            <a:off x="6754103" y="1108485"/>
            <a:ext cx="438799" cy="405045"/>
          </a:xfrm>
          <a:prstGeom prst="roundRect">
            <a:avLst/>
          </a:prstGeom>
          <a:solidFill>
            <a:srgbClr val="FB6E52"/>
          </a:solidFill>
          <a:ln>
            <a:solidFill>
              <a:srgbClr val="FB6E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288" tIns="32144" rIns="64288" bIns="32144" rtlCol="0" anchor="ctr"/>
          <a:lstStyle/>
          <a:p>
            <a:pPr algn="ctr"/>
            <a:r>
              <a:rPr lang="ja-JP" altLang="en-US" sz="17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３</a:t>
            </a: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7810450" y="4413511"/>
            <a:ext cx="367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dirty="0" smtClean="0">
                <a:solidFill>
                  <a:srgbClr val="FF0000"/>
                </a:solidFill>
              </a:rPr>
              <a:t>②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20" name="正方形/長方形 19"/>
          <p:cNvSpPr/>
          <p:nvPr/>
        </p:nvSpPr>
        <p:spPr bwMode="auto">
          <a:xfrm flipV="1">
            <a:off x="8175070" y="4643620"/>
            <a:ext cx="433753" cy="187570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ash"/>
            <a:headEnd type="none" w="med" len="med"/>
            <a:tailEnd type="none" w="med" len="med"/>
          </a:ln>
          <a:effectLst/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64288" tIns="32144" rIns="64288" bIns="32144" numCol="1" rtlCol="0" anchor="t" anchorCtr="0" compatLnSpc="1">
            <a:prstTxWarp prst="textNoShape">
              <a:avLst/>
            </a:prstTxWarp>
          </a:bodyPr>
          <a:lstStyle/>
          <a:p>
            <a:pPr defTabSz="642882"/>
            <a:endParaRPr lang="ja-JP" altLang="en-US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  <a:sym typeface="ヒラギノ角ゴ Pro W3" pitchFamily="-84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6750515" y="3301778"/>
            <a:ext cx="367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dirty="0" smtClean="0">
                <a:solidFill>
                  <a:srgbClr val="FF0000"/>
                </a:solidFill>
              </a:rPr>
              <a:t>①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22" name="正方形/長方形 21"/>
          <p:cNvSpPr/>
          <p:nvPr/>
        </p:nvSpPr>
        <p:spPr bwMode="auto">
          <a:xfrm>
            <a:off x="7117619" y="3399713"/>
            <a:ext cx="1579835" cy="271397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ash"/>
            <a:headEnd type="none" w="med" len="med"/>
            <a:tailEnd type="none" w="med" len="med"/>
          </a:ln>
          <a:effectLst/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64288" tIns="32144" rIns="64288" bIns="32144" numCol="1" rtlCol="0" anchor="t" anchorCtr="0" compatLnSpc="1">
            <a:prstTxWarp prst="textNoShape">
              <a:avLst/>
            </a:prstTxWarp>
          </a:bodyPr>
          <a:lstStyle/>
          <a:p>
            <a:pPr defTabSz="642882"/>
            <a:endParaRPr lang="ja-JP" altLang="en-US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  <a:sym typeface="ヒラギノ角ゴ Pro W3" pitchFamily="-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8543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abe71117-67b7-4409-8b87-75acebf0f112@apcprd0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554"/>
          <a:stretch/>
        </p:blipFill>
        <p:spPr bwMode="auto">
          <a:xfrm>
            <a:off x="654075" y="1641367"/>
            <a:ext cx="2472395" cy="4523099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テキスト ボックス 23"/>
          <p:cNvSpPr txBox="1"/>
          <p:nvPr/>
        </p:nvSpPr>
        <p:spPr>
          <a:xfrm>
            <a:off x="226532" y="151980"/>
            <a:ext cx="9169306" cy="395899"/>
          </a:xfrm>
          <a:prstGeom prst="rect">
            <a:avLst/>
          </a:prstGeom>
          <a:noFill/>
        </p:spPr>
        <p:txBody>
          <a:bodyPr wrap="square" lIns="87265" tIns="43633" rIns="87265" bIns="43633" rtlCol="0">
            <a:spAutoFit/>
          </a:bodyPr>
          <a:lstStyle/>
          <a:p>
            <a:pPr algn="l"/>
            <a:r>
              <a:rPr lang="ja-JP" altLang="en-US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招待方法</a:t>
            </a:r>
            <a:endParaRPr lang="ja-JP" altLang="en-US" sz="2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5" name="正方形/長方形 24"/>
          <p:cNvSpPr/>
          <p:nvPr/>
        </p:nvSpPr>
        <p:spPr bwMode="auto">
          <a:xfrm>
            <a:off x="379714" y="644317"/>
            <a:ext cx="2917104" cy="393816"/>
          </a:xfrm>
          <a:prstGeom prst="rect">
            <a:avLst/>
          </a:prstGeom>
          <a:solidFill>
            <a:srgbClr val="FFFF00"/>
          </a:solidFill>
          <a:ln w="31750">
            <a:solidFill>
              <a:srgbClr val="FB6E52"/>
            </a:solidFill>
            <a:headEnd type="none" w="med" len="med"/>
            <a:tailEnd type="none" w="med" len="med"/>
          </a:ln>
          <a:effectLst/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64288" tIns="32144" rIns="64288" bIns="32144" numCol="1" rtlCol="0" anchor="t" anchorCtr="0" compatLnSpc="1">
            <a:prstTxWarp prst="textNoShape">
              <a:avLst/>
            </a:prstTxWarp>
          </a:bodyPr>
          <a:lstStyle/>
          <a:p>
            <a:pPr defTabSz="642882"/>
            <a:endParaRPr lang="ja-JP" altLang="en-US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  <a:sym typeface="ヒラギノ角ゴ Pro W3" pitchFamily="-84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438112" y="713525"/>
            <a:ext cx="2587236" cy="326526"/>
          </a:xfrm>
          <a:prstGeom prst="rect">
            <a:avLst/>
          </a:prstGeom>
          <a:noFill/>
        </p:spPr>
        <p:txBody>
          <a:bodyPr wrap="none" lIns="64288" tIns="32144" rIns="64288" bIns="32144" rtlCol="0">
            <a:spAutoFit/>
          </a:bodyPr>
          <a:lstStyle/>
          <a:p>
            <a:r>
              <a:rPr lang="ja-JP" altLang="en-US" sz="17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アプリ（</a:t>
            </a:r>
            <a:r>
              <a:rPr lang="en-US" altLang="ja-JP" sz="1700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iphone</a:t>
            </a:r>
            <a:r>
              <a:rPr lang="ja-JP" altLang="en-US" sz="17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）の場合</a:t>
            </a:r>
            <a:endParaRPr lang="ja-JP" altLang="en-US" sz="17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2" name="角丸四角形 31"/>
          <p:cNvSpPr/>
          <p:nvPr/>
        </p:nvSpPr>
        <p:spPr>
          <a:xfrm>
            <a:off x="379714" y="1154577"/>
            <a:ext cx="438799" cy="405045"/>
          </a:xfrm>
          <a:prstGeom prst="roundRect">
            <a:avLst/>
          </a:prstGeom>
          <a:solidFill>
            <a:srgbClr val="FB6E52"/>
          </a:solidFill>
          <a:ln>
            <a:solidFill>
              <a:srgbClr val="FB6E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288" tIns="32144" rIns="64288" bIns="32144" rtlCol="0" anchor="ctr"/>
          <a:lstStyle/>
          <a:p>
            <a:pPr algn="ctr"/>
            <a:r>
              <a:rPr lang="ja-JP" altLang="en-US" sz="17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４</a:t>
            </a:r>
            <a:endParaRPr lang="ja-JP" altLang="en-US" sz="17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818513" y="1235855"/>
            <a:ext cx="2884286" cy="264971"/>
          </a:xfrm>
          <a:prstGeom prst="rect">
            <a:avLst/>
          </a:prstGeom>
          <a:noFill/>
        </p:spPr>
        <p:txBody>
          <a:bodyPr wrap="square" lIns="64288" tIns="32144" rIns="64288" bIns="32144" rtlCol="0">
            <a:spAutoFit/>
          </a:bodyPr>
          <a:lstStyle/>
          <a:p>
            <a:pPr algn="l"/>
            <a:r>
              <a:rPr lang="ja-JP" altLang="en-US" sz="13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メールまたはＳＮＳで招待する</a:t>
            </a:r>
            <a:endParaRPr lang="en-US" altLang="ja-JP" sz="13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4" name="正方形/長方形 43"/>
          <p:cNvSpPr/>
          <p:nvPr/>
        </p:nvSpPr>
        <p:spPr bwMode="auto">
          <a:xfrm>
            <a:off x="833530" y="3054209"/>
            <a:ext cx="2191818" cy="1301976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ash"/>
            <a:headEnd type="none" w="med" len="med"/>
            <a:tailEnd type="none" w="med" len="med"/>
          </a:ln>
          <a:effectLst/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64288" tIns="32144" rIns="64288" bIns="32144" numCol="1" rtlCol="0" anchor="t" anchorCtr="0" compatLnSpc="1">
            <a:prstTxWarp prst="textNoShape">
              <a:avLst/>
            </a:prstTxWarp>
          </a:bodyPr>
          <a:lstStyle/>
          <a:p>
            <a:pPr defTabSz="642882"/>
            <a:endParaRPr lang="ja-JP" altLang="en-US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  <a:sym typeface="ヒラギノ角ゴ Pro W3" pitchFamily="-84" charset="-128"/>
            </a:endParaRPr>
          </a:p>
        </p:txBody>
      </p:sp>
      <p:sp>
        <p:nvSpPr>
          <p:cNvPr id="18" name="角丸四角形 17"/>
          <p:cNvSpPr/>
          <p:nvPr/>
        </p:nvSpPr>
        <p:spPr>
          <a:xfrm>
            <a:off x="3702799" y="1154576"/>
            <a:ext cx="438799" cy="405045"/>
          </a:xfrm>
          <a:prstGeom prst="roundRect">
            <a:avLst/>
          </a:prstGeom>
          <a:solidFill>
            <a:srgbClr val="FB6E52"/>
          </a:solidFill>
          <a:ln>
            <a:solidFill>
              <a:srgbClr val="FB6E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288" tIns="32144" rIns="64288" bIns="32144" rtlCol="0" anchor="ctr"/>
          <a:lstStyle/>
          <a:p>
            <a:pPr algn="ctr"/>
            <a:r>
              <a:rPr lang="ja-JP" altLang="en-US" sz="17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５</a:t>
            </a:r>
            <a:endParaRPr lang="ja-JP" altLang="en-US" sz="17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4174244" y="1191651"/>
            <a:ext cx="2434939" cy="865135"/>
          </a:xfrm>
          <a:prstGeom prst="rect">
            <a:avLst/>
          </a:prstGeom>
          <a:noFill/>
        </p:spPr>
        <p:txBody>
          <a:bodyPr wrap="square" lIns="64288" tIns="32144" rIns="64288" bIns="32144" rtlCol="0">
            <a:spAutoFit/>
          </a:bodyPr>
          <a:lstStyle/>
          <a:p>
            <a:pPr algn="l"/>
            <a:r>
              <a:rPr lang="ja-JP" altLang="en-US" sz="13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招待した方に、</a:t>
            </a:r>
            <a:r>
              <a:rPr lang="en-US" altLang="ja-JP" sz="1300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KenCoM</a:t>
            </a:r>
            <a:r>
              <a:rPr lang="ja-JP" altLang="en-US" sz="13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登録時に「招待コード」をご入力のうえご登録いただくようお伝え下さい。</a:t>
            </a:r>
            <a:endParaRPr lang="en-US" altLang="ja-JP" sz="13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0" name="角丸四角形 19"/>
          <p:cNvSpPr/>
          <p:nvPr/>
        </p:nvSpPr>
        <p:spPr>
          <a:xfrm>
            <a:off x="6969224" y="1191651"/>
            <a:ext cx="438799" cy="405045"/>
          </a:xfrm>
          <a:prstGeom prst="roundRect">
            <a:avLst/>
          </a:prstGeom>
          <a:solidFill>
            <a:srgbClr val="FB6E52"/>
          </a:solidFill>
          <a:ln>
            <a:solidFill>
              <a:srgbClr val="FB6E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288" tIns="32144" rIns="64288" bIns="32144" rtlCol="0" anchor="ctr"/>
          <a:lstStyle/>
          <a:p>
            <a:pPr algn="ctr"/>
            <a:r>
              <a:rPr lang="ja-JP" altLang="en-US" sz="17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６</a:t>
            </a:r>
            <a:endParaRPr lang="ja-JP" altLang="en-US" sz="17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7423684" y="1171231"/>
            <a:ext cx="2353852" cy="2065463"/>
          </a:xfrm>
          <a:prstGeom prst="rect">
            <a:avLst/>
          </a:prstGeom>
          <a:noFill/>
        </p:spPr>
        <p:txBody>
          <a:bodyPr wrap="square" lIns="64288" tIns="32144" rIns="64288" bIns="32144" rtlCol="0">
            <a:spAutoFit/>
          </a:bodyPr>
          <a:lstStyle/>
          <a:p>
            <a:pPr algn="l"/>
            <a:r>
              <a:rPr lang="ja-JP" altLang="en-US" sz="13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招待された方が会員登録して健康保険証情報を登録した段階で、あなたと招待された方に</a:t>
            </a:r>
            <a:r>
              <a:rPr lang="en-US" altLang="ja-JP" sz="1300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KenCoM</a:t>
            </a:r>
            <a:r>
              <a:rPr lang="ja-JP" altLang="en-US" sz="13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ポイント（</a:t>
            </a:r>
            <a:r>
              <a:rPr lang="en-US" altLang="ja-JP" sz="13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1,000pt</a:t>
            </a:r>
            <a:r>
              <a:rPr lang="ja-JP" altLang="en-US" sz="13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）がプレゼント！</a:t>
            </a:r>
            <a:endParaRPr lang="en-US" altLang="ja-JP" sz="13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l"/>
            <a:endParaRPr lang="en-US" altLang="ja-JP" sz="13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en-US" altLang="ja-JP" sz="13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※Amazon</a:t>
            </a:r>
            <a:r>
              <a:rPr lang="ja-JP" altLang="en-US" sz="13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ギフト券は</a:t>
            </a:r>
            <a:r>
              <a:rPr lang="en-US" altLang="ja-JP" sz="13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11</a:t>
            </a:r>
            <a:r>
              <a:rPr lang="ja-JP" altLang="en-US" sz="13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月</a:t>
            </a:r>
            <a:r>
              <a:rPr lang="en-US" altLang="ja-JP" sz="13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7</a:t>
            </a:r>
            <a:r>
              <a:rPr lang="ja-JP" altLang="en-US" sz="13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日締切りで新規登録成立人数を集計し、</a:t>
            </a:r>
            <a:r>
              <a:rPr lang="en-US" altLang="ja-JP" sz="13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11</a:t>
            </a:r>
            <a:r>
              <a:rPr lang="ja-JP" altLang="en-US" sz="13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月中旬頃にプレゼントします。</a:t>
            </a:r>
            <a:endParaRPr lang="en-US" altLang="ja-JP" sz="13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243" t="40406" r="33898" b="40659"/>
          <a:stretch/>
        </p:blipFill>
        <p:spPr bwMode="auto">
          <a:xfrm>
            <a:off x="4183408" y="2203962"/>
            <a:ext cx="2063435" cy="1312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673" t="40406" r="14898" b="40659"/>
          <a:stretch/>
        </p:blipFill>
        <p:spPr bwMode="auto">
          <a:xfrm>
            <a:off x="7423684" y="3516948"/>
            <a:ext cx="2267690" cy="1312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1005664" y="4493352"/>
            <a:ext cx="1847550" cy="2154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800" dirty="0" smtClean="0"/>
              <a:t>あなたの招待コードは</a:t>
            </a:r>
            <a:r>
              <a:rPr kumimoji="1" lang="ja-JP" altLang="en-US" sz="800" dirty="0" smtClean="0">
                <a:solidFill>
                  <a:schemeClr val="accent6">
                    <a:lumMod val="75000"/>
                  </a:schemeClr>
                </a:solidFill>
              </a:rPr>
              <a:t>******</a:t>
            </a:r>
            <a:r>
              <a:rPr kumimoji="1" lang="ja-JP" altLang="en-US" sz="800" dirty="0" smtClean="0"/>
              <a:t>です。</a:t>
            </a:r>
            <a:endParaRPr kumimoji="1" lang="ja-JP" altLang="en-US" sz="800" dirty="0"/>
          </a:p>
        </p:txBody>
      </p:sp>
      <p:sp>
        <p:nvSpPr>
          <p:cNvPr id="34" name="正方形/長方形 33"/>
          <p:cNvSpPr/>
          <p:nvPr/>
        </p:nvSpPr>
        <p:spPr bwMode="auto">
          <a:xfrm>
            <a:off x="966497" y="4493352"/>
            <a:ext cx="1847550" cy="210030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ash"/>
            <a:headEnd type="none" w="med" len="med"/>
            <a:tailEnd type="none" w="med" len="med"/>
          </a:ln>
          <a:effectLst/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64288" tIns="32144" rIns="64288" bIns="32144" numCol="1" rtlCol="0" anchor="t" anchorCtr="0" compatLnSpc="1">
            <a:prstTxWarp prst="textNoShape">
              <a:avLst/>
            </a:prstTxWarp>
          </a:bodyPr>
          <a:lstStyle/>
          <a:p>
            <a:pPr defTabSz="642882"/>
            <a:endParaRPr lang="ja-JP" altLang="en-US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  <a:sym typeface="ヒラギノ角ゴ Pro W3" pitchFamily="-84" charset="-128"/>
            </a:endParaRPr>
          </a:p>
        </p:txBody>
      </p:sp>
      <p:sp>
        <p:nvSpPr>
          <p:cNvPr id="3" name="角丸四角形吹き出し 2"/>
          <p:cNvSpPr/>
          <p:nvPr/>
        </p:nvSpPr>
        <p:spPr>
          <a:xfrm>
            <a:off x="800046" y="4869159"/>
            <a:ext cx="2326424" cy="1502087"/>
          </a:xfrm>
          <a:prstGeom prst="wedgeRoundRectCallout">
            <a:avLst>
              <a:gd name="adj1" fmla="val -13103"/>
              <a:gd name="adj2" fmla="val -63191"/>
              <a:gd name="adj3" fmla="val 16667"/>
            </a:avLst>
          </a:prstGeom>
          <a:solidFill>
            <a:srgbClr val="FFFF6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dirty="0" smtClean="0">
                <a:solidFill>
                  <a:sysClr val="windowText" lastClr="000000"/>
                </a:solidFill>
              </a:rPr>
              <a:t>メールの招待が正常に動作しない場合は、招待コードをコピー・ペースト等を利用して、相手に送信下さい。</a:t>
            </a:r>
            <a:endParaRPr kumimoji="1" lang="ja-JP" altLang="en-US" sz="1400" dirty="0">
              <a:solidFill>
                <a:sysClr val="windowText" lastClr="000000"/>
              </a:solidFill>
            </a:endParaRPr>
          </a:p>
        </p:txBody>
      </p:sp>
      <p:sp>
        <p:nvSpPr>
          <p:cNvPr id="27" name="角丸四角形吹き出し 26"/>
          <p:cNvSpPr/>
          <p:nvPr/>
        </p:nvSpPr>
        <p:spPr>
          <a:xfrm>
            <a:off x="2074236" y="2244597"/>
            <a:ext cx="936104" cy="603868"/>
          </a:xfrm>
          <a:prstGeom prst="wedgeRoundRectCallout">
            <a:avLst>
              <a:gd name="adj1" fmla="val -59439"/>
              <a:gd name="adj2" fmla="val 76585"/>
              <a:gd name="adj3" fmla="val 16667"/>
            </a:avLst>
          </a:prstGeom>
          <a:solidFill>
            <a:srgbClr val="FFFF6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dirty="0" smtClean="0">
                <a:solidFill>
                  <a:sysClr val="windowText" lastClr="000000"/>
                </a:solidFill>
              </a:rPr>
              <a:t>選択</a:t>
            </a:r>
            <a:endParaRPr kumimoji="1" lang="ja-JP" altLang="en-US" sz="140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5363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67"/>
          <a:stretch/>
        </p:blipFill>
        <p:spPr>
          <a:xfrm>
            <a:off x="3941848" y="1723780"/>
            <a:ext cx="2538862" cy="451353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834" y="1773558"/>
            <a:ext cx="2510862" cy="446375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4" name="テキスト ボックス 23"/>
          <p:cNvSpPr txBox="1"/>
          <p:nvPr/>
        </p:nvSpPr>
        <p:spPr>
          <a:xfrm>
            <a:off x="226532" y="151980"/>
            <a:ext cx="9169306" cy="395899"/>
          </a:xfrm>
          <a:prstGeom prst="rect">
            <a:avLst/>
          </a:prstGeom>
          <a:noFill/>
        </p:spPr>
        <p:txBody>
          <a:bodyPr wrap="square" lIns="87265" tIns="43633" rIns="87265" bIns="43633" rtlCol="0">
            <a:spAutoFit/>
          </a:bodyPr>
          <a:lstStyle/>
          <a:p>
            <a:pPr algn="l"/>
            <a:r>
              <a:rPr lang="ja-JP" altLang="en-US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招待方法</a:t>
            </a:r>
            <a:endParaRPr lang="ja-JP" altLang="en-US" sz="2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5" name="正方形/長方形 24"/>
          <p:cNvSpPr/>
          <p:nvPr/>
        </p:nvSpPr>
        <p:spPr bwMode="auto">
          <a:xfrm>
            <a:off x="379712" y="644317"/>
            <a:ext cx="2845096" cy="393816"/>
          </a:xfrm>
          <a:prstGeom prst="rect">
            <a:avLst/>
          </a:prstGeom>
          <a:solidFill>
            <a:srgbClr val="FFFF00"/>
          </a:solidFill>
          <a:ln w="31750">
            <a:solidFill>
              <a:srgbClr val="FB6E52"/>
            </a:solidFill>
            <a:headEnd type="none" w="med" len="med"/>
            <a:tailEnd type="none" w="med" len="med"/>
          </a:ln>
          <a:effectLst/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64288" tIns="32144" rIns="64288" bIns="32144" numCol="1" rtlCol="0" anchor="t" anchorCtr="0" compatLnSpc="1">
            <a:prstTxWarp prst="textNoShape">
              <a:avLst/>
            </a:prstTxWarp>
          </a:bodyPr>
          <a:lstStyle/>
          <a:p>
            <a:pPr defTabSz="642882"/>
            <a:endParaRPr lang="ja-JP" altLang="en-US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  <a:sym typeface="ヒラギノ角ゴ Pro W3" pitchFamily="-84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438112" y="713526"/>
            <a:ext cx="2547160" cy="311137"/>
          </a:xfrm>
          <a:prstGeom prst="rect">
            <a:avLst/>
          </a:prstGeom>
          <a:noFill/>
        </p:spPr>
        <p:txBody>
          <a:bodyPr wrap="none" lIns="64288" tIns="32144" rIns="64288" bIns="32144" rtlCol="0">
            <a:spAutoFit/>
          </a:bodyPr>
          <a:lstStyle/>
          <a:p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アプリ（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Android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）の場合</a:t>
            </a:r>
            <a:endParaRPr lang="ja-JP" altLang="en-US" sz="17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8" name="角丸四角形 27"/>
          <p:cNvSpPr/>
          <p:nvPr/>
        </p:nvSpPr>
        <p:spPr>
          <a:xfrm>
            <a:off x="379712" y="1108486"/>
            <a:ext cx="438799" cy="405045"/>
          </a:xfrm>
          <a:prstGeom prst="roundRect">
            <a:avLst/>
          </a:prstGeom>
          <a:solidFill>
            <a:srgbClr val="FB6E52"/>
          </a:solidFill>
          <a:ln>
            <a:solidFill>
              <a:srgbClr val="FB6E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288" tIns="32144" rIns="64288" bIns="32144" rtlCol="0" anchor="ctr"/>
          <a:lstStyle/>
          <a:p>
            <a:pPr algn="ctr"/>
            <a:r>
              <a:rPr lang="ja-JP" altLang="en-US" sz="17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１</a:t>
            </a:r>
          </a:p>
        </p:txBody>
      </p:sp>
      <p:sp>
        <p:nvSpPr>
          <p:cNvPr id="31" name="正方形/長方形 30"/>
          <p:cNvSpPr/>
          <p:nvPr/>
        </p:nvSpPr>
        <p:spPr bwMode="auto">
          <a:xfrm>
            <a:off x="2846009" y="1929049"/>
            <a:ext cx="468687" cy="491839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ash"/>
            <a:headEnd type="none" w="med" len="med"/>
            <a:tailEnd type="none" w="med" len="med"/>
          </a:ln>
          <a:effectLst/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64288" tIns="32144" rIns="64288" bIns="32144" numCol="1" rtlCol="0" anchor="t" anchorCtr="0" compatLnSpc="1">
            <a:prstTxWarp prst="textNoShape">
              <a:avLst/>
            </a:prstTxWarp>
          </a:bodyPr>
          <a:lstStyle/>
          <a:p>
            <a:pPr defTabSz="642882"/>
            <a:endParaRPr lang="ja-JP" altLang="en-US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  <a:sym typeface="ヒラギノ角ゴ Pro W3" pitchFamily="-84" charset="-128"/>
            </a:endParaRPr>
          </a:p>
        </p:txBody>
      </p:sp>
      <p:sp>
        <p:nvSpPr>
          <p:cNvPr id="32" name="角丸四角形 31"/>
          <p:cNvSpPr/>
          <p:nvPr/>
        </p:nvSpPr>
        <p:spPr>
          <a:xfrm>
            <a:off x="3584848" y="1117080"/>
            <a:ext cx="438799" cy="405045"/>
          </a:xfrm>
          <a:prstGeom prst="roundRect">
            <a:avLst/>
          </a:prstGeom>
          <a:solidFill>
            <a:srgbClr val="FB6E52"/>
          </a:solidFill>
          <a:ln>
            <a:solidFill>
              <a:srgbClr val="FB6E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288" tIns="32144" rIns="64288" bIns="32144" rtlCol="0" anchor="ctr"/>
          <a:lstStyle/>
          <a:p>
            <a:pPr algn="ctr"/>
            <a:r>
              <a:rPr lang="en-US" altLang="ja-JP" sz="17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endParaRPr lang="ja-JP" altLang="en-US" sz="17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4034445" y="1146854"/>
            <a:ext cx="2587341" cy="465025"/>
          </a:xfrm>
          <a:prstGeom prst="rect">
            <a:avLst/>
          </a:prstGeom>
          <a:noFill/>
        </p:spPr>
        <p:txBody>
          <a:bodyPr wrap="square" lIns="64288" tIns="32144" rIns="64288" bIns="32144" rtlCol="0">
            <a:spAutoFit/>
          </a:bodyPr>
          <a:lstStyle/>
          <a:p>
            <a:r>
              <a:rPr lang="ja-JP" altLang="en-US" sz="13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メールまたは</a:t>
            </a:r>
            <a:r>
              <a:rPr lang="ja-JP" altLang="en-US" sz="13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ＳＮＳで</a:t>
            </a:r>
            <a:endParaRPr lang="en-US" altLang="ja-JP" sz="13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3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招待</a:t>
            </a:r>
            <a:r>
              <a:rPr lang="ja-JP" altLang="en-US" sz="13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する</a:t>
            </a:r>
            <a:endParaRPr lang="en-US" altLang="ja-JP" sz="13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4" name="正方形/長方形 33"/>
          <p:cNvSpPr/>
          <p:nvPr/>
        </p:nvSpPr>
        <p:spPr bwMode="auto">
          <a:xfrm>
            <a:off x="4109775" y="3317594"/>
            <a:ext cx="2203008" cy="1191526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ash"/>
            <a:headEnd type="none" w="med" len="med"/>
            <a:tailEnd type="none" w="med" len="med"/>
          </a:ln>
          <a:effectLst/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64288" tIns="32144" rIns="64288" bIns="32144" numCol="1" rtlCol="0" anchor="t" anchorCtr="0" compatLnSpc="1">
            <a:prstTxWarp prst="textNoShape">
              <a:avLst/>
            </a:prstTxWarp>
          </a:bodyPr>
          <a:lstStyle/>
          <a:p>
            <a:pPr defTabSz="642882"/>
            <a:endParaRPr lang="ja-JP" altLang="en-US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  <a:sym typeface="ヒラギノ角ゴ Pro W3" pitchFamily="-84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880833" y="1108478"/>
            <a:ext cx="3930352" cy="665080"/>
          </a:xfrm>
          <a:prstGeom prst="rect">
            <a:avLst/>
          </a:prstGeom>
          <a:noFill/>
        </p:spPr>
        <p:txBody>
          <a:bodyPr wrap="square" lIns="64288" tIns="32144" rIns="64288" bIns="32144" rtlCol="0">
            <a:spAutoFit/>
          </a:bodyPr>
          <a:lstStyle/>
          <a:p>
            <a:pPr algn="l"/>
            <a:r>
              <a:rPr lang="ja-JP" altLang="en-US" sz="13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メニューをタップし、</a:t>
            </a:r>
            <a:endParaRPr lang="en-US" altLang="ja-JP" sz="13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l"/>
            <a:r>
              <a:rPr lang="ja-JP" altLang="en-US" sz="13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「コンテンツ」の「同僚・</a:t>
            </a:r>
            <a:endParaRPr lang="en-US" altLang="ja-JP" sz="13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l"/>
            <a:r>
              <a:rPr lang="ja-JP" altLang="en-US" sz="13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ご家族招待」をタップ</a:t>
            </a:r>
            <a:endParaRPr lang="ja-JP" altLang="en-US" sz="13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7257257" y="1110974"/>
            <a:ext cx="2520280" cy="865135"/>
          </a:xfrm>
          <a:prstGeom prst="rect">
            <a:avLst/>
          </a:prstGeom>
          <a:noFill/>
        </p:spPr>
        <p:txBody>
          <a:bodyPr wrap="square" lIns="64288" tIns="32144" rIns="64288" bIns="32144" rtlCol="0">
            <a:spAutoFit/>
          </a:bodyPr>
          <a:lstStyle/>
          <a:p>
            <a:pPr algn="l"/>
            <a:r>
              <a:rPr lang="ja-JP" altLang="en-US" sz="13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招待した方に、</a:t>
            </a:r>
            <a:r>
              <a:rPr lang="en-US" altLang="ja-JP" sz="1300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KenCoM</a:t>
            </a:r>
            <a:r>
              <a:rPr lang="ja-JP" altLang="en-US" sz="13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登録時に「招待コード」をご入力のうえご登録いただくようお伝え下さい。</a:t>
            </a:r>
            <a:endParaRPr lang="en-US" altLang="ja-JP" sz="13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" name="角丸四角形 12"/>
          <p:cNvSpPr/>
          <p:nvPr/>
        </p:nvSpPr>
        <p:spPr>
          <a:xfrm>
            <a:off x="6621786" y="1117080"/>
            <a:ext cx="438799" cy="405045"/>
          </a:xfrm>
          <a:prstGeom prst="roundRect">
            <a:avLst/>
          </a:prstGeom>
          <a:solidFill>
            <a:srgbClr val="FB6E52"/>
          </a:solidFill>
          <a:ln>
            <a:solidFill>
              <a:srgbClr val="FB6E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288" tIns="32144" rIns="64288" bIns="32144" rtlCol="0" anchor="ctr"/>
          <a:lstStyle/>
          <a:p>
            <a:pPr algn="ctr"/>
            <a:r>
              <a:rPr lang="ja-JP" altLang="en-US" sz="17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３</a:t>
            </a:r>
            <a:endParaRPr lang="ja-JP" altLang="en-US" sz="17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" name="角丸四角形 13"/>
          <p:cNvSpPr/>
          <p:nvPr/>
        </p:nvSpPr>
        <p:spPr>
          <a:xfrm>
            <a:off x="6625942" y="3257859"/>
            <a:ext cx="438799" cy="405045"/>
          </a:xfrm>
          <a:prstGeom prst="roundRect">
            <a:avLst/>
          </a:prstGeom>
          <a:solidFill>
            <a:srgbClr val="FB6E52"/>
          </a:solidFill>
          <a:ln>
            <a:solidFill>
              <a:srgbClr val="FB6E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288" tIns="32144" rIns="64288" bIns="32144" rtlCol="0" anchor="ctr"/>
          <a:lstStyle/>
          <a:p>
            <a:pPr algn="ctr"/>
            <a:r>
              <a:rPr lang="ja-JP" altLang="en-US" sz="17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４</a:t>
            </a:r>
            <a:endParaRPr lang="ja-JP" altLang="en-US" sz="17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7257257" y="3241952"/>
            <a:ext cx="2520280" cy="2065463"/>
          </a:xfrm>
          <a:prstGeom prst="rect">
            <a:avLst/>
          </a:prstGeom>
          <a:noFill/>
        </p:spPr>
        <p:txBody>
          <a:bodyPr wrap="square" lIns="64288" tIns="32144" rIns="64288" bIns="32144" rtlCol="0">
            <a:spAutoFit/>
          </a:bodyPr>
          <a:lstStyle/>
          <a:p>
            <a:pPr algn="l"/>
            <a:r>
              <a:rPr lang="ja-JP" altLang="en-US" sz="13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招待された方が会員登録して健康保険証情報を登録した段階で、あなたと招待された方に</a:t>
            </a:r>
            <a:r>
              <a:rPr lang="en-US" altLang="ja-JP" sz="1300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KenCoM</a:t>
            </a:r>
            <a:r>
              <a:rPr lang="ja-JP" altLang="en-US" sz="13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ポイント（</a:t>
            </a:r>
            <a:r>
              <a:rPr lang="en-US" altLang="ja-JP" sz="13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1,000pt</a:t>
            </a:r>
            <a:r>
              <a:rPr lang="ja-JP" altLang="en-US" sz="13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）がプレゼント！</a:t>
            </a:r>
            <a:endParaRPr lang="en-US" altLang="ja-JP" sz="13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endParaRPr lang="en-US" altLang="ja-JP" sz="13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en-US" altLang="ja-JP" sz="13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※Amazon</a:t>
            </a:r>
            <a:r>
              <a:rPr lang="ja-JP" altLang="en-US" sz="13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ギフト券は</a:t>
            </a:r>
            <a:r>
              <a:rPr lang="en-US" altLang="ja-JP" sz="13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11</a:t>
            </a:r>
            <a:r>
              <a:rPr lang="ja-JP" altLang="en-US" sz="13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月</a:t>
            </a:r>
            <a:r>
              <a:rPr lang="en-US" altLang="ja-JP" sz="13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7</a:t>
            </a:r>
            <a:r>
              <a:rPr lang="ja-JP" altLang="en-US" sz="13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日締切りで新規登録成立人数を集計し、</a:t>
            </a:r>
            <a:r>
              <a:rPr lang="en-US" altLang="ja-JP" sz="13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11</a:t>
            </a:r>
            <a:r>
              <a:rPr lang="ja-JP" altLang="en-US" sz="13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月中旬頃にプレゼントします。</a:t>
            </a:r>
            <a:endParaRPr lang="en-US" altLang="ja-JP" sz="13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243" t="40406" r="33898" b="40659"/>
          <a:stretch/>
        </p:blipFill>
        <p:spPr bwMode="auto">
          <a:xfrm>
            <a:off x="7485679" y="1913974"/>
            <a:ext cx="2063435" cy="1312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673" t="41551" r="14898" b="40820"/>
          <a:stretch/>
        </p:blipFill>
        <p:spPr bwMode="auto">
          <a:xfrm>
            <a:off x="7485679" y="5236446"/>
            <a:ext cx="2189008" cy="1180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正方形/長方形 18"/>
          <p:cNvSpPr/>
          <p:nvPr/>
        </p:nvSpPr>
        <p:spPr bwMode="auto">
          <a:xfrm>
            <a:off x="818511" y="4117819"/>
            <a:ext cx="983749" cy="319294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ash"/>
            <a:headEnd type="none" w="med" len="med"/>
            <a:tailEnd type="none" w="med" len="med"/>
          </a:ln>
          <a:effectLst/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64288" tIns="32144" rIns="64288" bIns="32144" numCol="1" rtlCol="0" anchor="t" anchorCtr="0" compatLnSpc="1">
            <a:prstTxWarp prst="textNoShape">
              <a:avLst/>
            </a:prstTxWarp>
          </a:bodyPr>
          <a:lstStyle/>
          <a:p>
            <a:pPr defTabSz="642882"/>
            <a:endParaRPr lang="ja-JP" altLang="en-US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  <a:sym typeface="ヒラギノ角ゴ Pro W3" pitchFamily="-84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440349" y="4067781"/>
            <a:ext cx="367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dirty="0" smtClean="0">
                <a:solidFill>
                  <a:srgbClr val="FF0000"/>
                </a:solidFill>
              </a:rPr>
              <a:t>②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2468784" y="2236222"/>
            <a:ext cx="367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dirty="0" smtClean="0">
                <a:solidFill>
                  <a:srgbClr val="FF0000"/>
                </a:solidFill>
              </a:rPr>
              <a:t>①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4287504" y="4657784"/>
            <a:ext cx="1847550" cy="2154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800" dirty="0" smtClean="0"/>
              <a:t>あなたの招待コードは</a:t>
            </a:r>
            <a:r>
              <a:rPr kumimoji="1" lang="ja-JP" altLang="en-US" sz="800" dirty="0" smtClean="0">
                <a:solidFill>
                  <a:schemeClr val="accent6">
                    <a:lumMod val="75000"/>
                  </a:schemeClr>
                </a:solidFill>
              </a:rPr>
              <a:t>******</a:t>
            </a:r>
            <a:r>
              <a:rPr kumimoji="1" lang="ja-JP" altLang="en-US" sz="800" dirty="0" smtClean="0"/>
              <a:t>です。</a:t>
            </a:r>
            <a:endParaRPr kumimoji="1" lang="ja-JP" altLang="en-US" sz="800" dirty="0"/>
          </a:p>
        </p:txBody>
      </p:sp>
      <p:sp>
        <p:nvSpPr>
          <p:cNvPr id="23" name="正方形/長方形 22"/>
          <p:cNvSpPr/>
          <p:nvPr/>
        </p:nvSpPr>
        <p:spPr bwMode="auto">
          <a:xfrm>
            <a:off x="4226611" y="4581127"/>
            <a:ext cx="1878517" cy="292101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ash"/>
            <a:headEnd type="none" w="med" len="med"/>
            <a:tailEnd type="none" w="med" len="med"/>
          </a:ln>
          <a:effectLst/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64288" tIns="32144" rIns="64288" bIns="32144" numCol="1" rtlCol="0" anchor="t" anchorCtr="0" compatLnSpc="1">
            <a:prstTxWarp prst="textNoShape">
              <a:avLst/>
            </a:prstTxWarp>
          </a:bodyPr>
          <a:lstStyle/>
          <a:p>
            <a:pPr defTabSz="642882"/>
            <a:endParaRPr lang="ja-JP" altLang="en-US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  <a:sym typeface="ヒラギノ角ゴ Pro W3" pitchFamily="-84" charset="-128"/>
            </a:endParaRPr>
          </a:p>
        </p:txBody>
      </p:sp>
      <p:sp>
        <p:nvSpPr>
          <p:cNvPr id="11" name="角丸四角形吹き出し 10"/>
          <p:cNvSpPr/>
          <p:nvPr/>
        </p:nvSpPr>
        <p:spPr>
          <a:xfrm>
            <a:off x="3584848" y="5013176"/>
            <a:ext cx="2326424" cy="1403321"/>
          </a:xfrm>
          <a:prstGeom prst="wedgeRoundRectCallout">
            <a:avLst>
              <a:gd name="adj1" fmla="val -8568"/>
              <a:gd name="adj2" fmla="val -60410"/>
              <a:gd name="adj3" fmla="val 16667"/>
            </a:avLst>
          </a:prstGeom>
          <a:solidFill>
            <a:srgbClr val="FFFF6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dirty="0" smtClean="0">
                <a:solidFill>
                  <a:sysClr val="windowText" lastClr="000000"/>
                </a:solidFill>
              </a:rPr>
              <a:t>メールの招待が正常に動作しない場合は、招待コードをコピー・ペースト等を利用して、相手に送信下さい。</a:t>
            </a:r>
            <a:endParaRPr kumimoji="1" lang="ja-JP" altLang="en-US" sz="1400" dirty="0">
              <a:solidFill>
                <a:sysClr val="windowText" lastClr="000000"/>
              </a:solidFill>
            </a:endParaRPr>
          </a:p>
        </p:txBody>
      </p:sp>
      <p:sp>
        <p:nvSpPr>
          <p:cNvPr id="29" name="角丸四角形吹き出し 28"/>
          <p:cNvSpPr/>
          <p:nvPr/>
        </p:nvSpPr>
        <p:spPr>
          <a:xfrm>
            <a:off x="5419459" y="2605554"/>
            <a:ext cx="936104" cy="548366"/>
          </a:xfrm>
          <a:prstGeom prst="wedgeRoundRectCallout">
            <a:avLst>
              <a:gd name="adj1" fmla="val -59439"/>
              <a:gd name="adj2" fmla="val 76585"/>
              <a:gd name="adj3" fmla="val 16667"/>
            </a:avLst>
          </a:prstGeom>
          <a:solidFill>
            <a:srgbClr val="FFFF6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dirty="0" smtClean="0">
                <a:solidFill>
                  <a:sysClr val="windowText" lastClr="000000"/>
                </a:solidFill>
              </a:rPr>
              <a:t>選択</a:t>
            </a:r>
            <a:endParaRPr kumimoji="1" lang="ja-JP" altLang="en-US" sz="140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8856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ボックス 23"/>
          <p:cNvSpPr txBox="1"/>
          <p:nvPr/>
        </p:nvSpPr>
        <p:spPr>
          <a:xfrm>
            <a:off x="226532" y="151980"/>
            <a:ext cx="9169306" cy="395899"/>
          </a:xfrm>
          <a:prstGeom prst="rect">
            <a:avLst/>
          </a:prstGeom>
          <a:noFill/>
        </p:spPr>
        <p:txBody>
          <a:bodyPr wrap="square" lIns="87265" tIns="43633" rIns="87265" bIns="43633" rtlCol="0">
            <a:spAutoFit/>
          </a:bodyPr>
          <a:lstStyle/>
          <a:p>
            <a:pPr algn="l"/>
            <a:r>
              <a:rPr lang="ja-JP" altLang="en-US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招待方法</a:t>
            </a:r>
            <a:endParaRPr lang="ja-JP" altLang="en-US" sz="2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5" name="正方形/長方形 24"/>
          <p:cNvSpPr/>
          <p:nvPr/>
        </p:nvSpPr>
        <p:spPr bwMode="auto">
          <a:xfrm>
            <a:off x="379717" y="644317"/>
            <a:ext cx="2190695" cy="393816"/>
          </a:xfrm>
          <a:prstGeom prst="rect">
            <a:avLst/>
          </a:prstGeom>
          <a:solidFill>
            <a:srgbClr val="FFFF00"/>
          </a:solidFill>
          <a:ln w="31750">
            <a:solidFill>
              <a:srgbClr val="FB6E52"/>
            </a:solidFill>
            <a:headEnd type="none" w="med" len="med"/>
            <a:tailEnd type="none" w="med" len="med"/>
          </a:ln>
          <a:effectLst/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64288" tIns="32144" rIns="64288" bIns="32144" numCol="1" rtlCol="0" anchor="t" anchorCtr="0" compatLnSpc="1">
            <a:prstTxWarp prst="textNoShape">
              <a:avLst/>
            </a:prstTxWarp>
          </a:bodyPr>
          <a:lstStyle/>
          <a:p>
            <a:pPr defTabSz="642882"/>
            <a:endParaRPr lang="ja-JP" altLang="en-US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  <a:sym typeface="ヒラギノ角ゴ Pro W3" pitchFamily="-84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438112" y="713526"/>
            <a:ext cx="1976491" cy="311137"/>
          </a:xfrm>
          <a:prstGeom prst="rect">
            <a:avLst/>
          </a:prstGeom>
          <a:noFill/>
        </p:spPr>
        <p:txBody>
          <a:bodyPr wrap="none" lIns="64288" tIns="32144" rIns="64288" bIns="32144" rtlCol="0">
            <a:spAutoFit/>
          </a:bodyPr>
          <a:lstStyle/>
          <a:p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ＰＣブラウザの場合</a:t>
            </a:r>
            <a:endParaRPr lang="ja-JP" altLang="en-US" sz="17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8" name="角丸四角形 27"/>
          <p:cNvSpPr/>
          <p:nvPr/>
        </p:nvSpPr>
        <p:spPr>
          <a:xfrm>
            <a:off x="372912" y="1144824"/>
            <a:ext cx="438799" cy="405045"/>
          </a:xfrm>
          <a:prstGeom prst="roundRect">
            <a:avLst/>
          </a:prstGeom>
          <a:solidFill>
            <a:srgbClr val="FB6E52"/>
          </a:solidFill>
          <a:ln>
            <a:solidFill>
              <a:srgbClr val="FB6E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288" tIns="32144" rIns="64288" bIns="32144" rtlCol="0" anchor="ctr"/>
          <a:lstStyle/>
          <a:p>
            <a:pPr algn="ctr"/>
            <a:r>
              <a:rPr lang="ja-JP" altLang="en-US" sz="17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１</a:t>
            </a:r>
          </a:p>
        </p:txBody>
      </p:sp>
      <p:sp>
        <p:nvSpPr>
          <p:cNvPr id="32" name="角丸四角形 31"/>
          <p:cNvSpPr/>
          <p:nvPr/>
        </p:nvSpPr>
        <p:spPr>
          <a:xfrm>
            <a:off x="4931370" y="1108486"/>
            <a:ext cx="438799" cy="405045"/>
          </a:xfrm>
          <a:prstGeom prst="roundRect">
            <a:avLst/>
          </a:prstGeom>
          <a:solidFill>
            <a:srgbClr val="FB6E52"/>
          </a:solidFill>
          <a:ln>
            <a:solidFill>
              <a:srgbClr val="FB6E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288" tIns="32144" rIns="64288" bIns="32144" rtlCol="0" anchor="ctr"/>
          <a:lstStyle/>
          <a:p>
            <a:pPr algn="ctr"/>
            <a:r>
              <a:rPr lang="en-US" altLang="ja-JP" sz="17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endParaRPr lang="ja-JP" altLang="en-US" sz="17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5414431" y="1178520"/>
            <a:ext cx="4223438" cy="264975"/>
          </a:xfrm>
          <a:prstGeom prst="rect">
            <a:avLst/>
          </a:prstGeom>
          <a:noFill/>
        </p:spPr>
        <p:txBody>
          <a:bodyPr wrap="square" lIns="64288" tIns="32144" rIns="64288" bIns="32144" rtlCol="0">
            <a:spAutoFit/>
          </a:bodyPr>
          <a:lstStyle/>
          <a:p>
            <a:r>
              <a:rPr lang="ja-JP" altLang="en-US" sz="13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メールまたはＳＮＳで招待する</a:t>
            </a:r>
            <a:endParaRPr lang="en-US" altLang="ja-JP" sz="13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811711" y="1224566"/>
            <a:ext cx="3930352" cy="264971"/>
          </a:xfrm>
          <a:prstGeom prst="rect">
            <a:avLst/>
          </a:prstGeom>
          <a:noFill/>
        </p:spPr>
        <p:txBody>
          <a:bodyPr wrap="square" lIns="64288" tIns="32144" rIns="64288" bIns="32144" rtlCol="0">
            <a:spAutoFit/>
          </a:bodyPr>
          <a:lstStyle/>
          <a:p>
            <a:pPr algn="l"/>
            <a:r>
              <a:rPr lang="ja-JP" altLang="en-US" sz="13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「同僚・ご家族招待」をクリック</a:t>
            </a:r>
            <a:endParaRPr lang="ja-JP" altLang="en-US" sz="13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" name="グループ化 1"/>
          <p:cNvGrpSpPr/>
          <p:nvPr/>
        </p:nvGrpSpPr>
        <p:grpSpPr>
          <a:xfrm>
            <a:off x="619872" y="1617785"/>
            <a:ext cx="3901089" cy="4763545"/>
            <a:chOff x="619863" y="1573495"/>
            <a:chExt cx="3901089" cy="4807833"/>
          </a:xfrm>
        </p:grpSpPr>
        <p:pic>
          <p:nvPicPr>
            <p:cNvPr id="12" name="図 11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7061"/>
            <a:stretch/>
          </p:blipFill>
          <p:spPr>
            <a:xfrm>
              <a:off x="619863" y="1573495"/>
              <a:ext cx="3901089" cy="4807833"/>
            </a:xfrm>
            <a:prstGeom prst="rect">
              <a:avLst/>
            </a:prstGeom>
            <a:ln w="9525">
              <a:solidFill>
                <a:schemeClr val="tx1"/>
              </a:solidFill>
            </a:ln>
            <a:effectLst/>
          </p:spPr>
        </p:pic>
        <p:pic>
          <p:nvPicPr>
            <p:cNvPr id="3074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468" t="11027" r="70177" b="21894"/>
            <a:stretch/>
          </p:blipFill>
          <p:spPr bwMode="auto">
            <a:xfrm>
              <a:off x="674713" y="4044044"/>
              <a:ext cx="1104298" cy="22746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1" name="正方形/長方形 30"/>
          <p:cNvSpPr/>
          <p:nvPr/>
        </p:nvSpPr>
        <p:spPr bwMode="auto">
          <a:xfrm>
            <a:off x="676036" y="6107739"/>
            <a:ext cx="1047262" cy="245317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ash"/>
            <a:headEnd type="none" w="med" len="med"/>
            <a:tailEnd type="none" w="med" len="med"/>
          </a:ln>
          <a:effectLst/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64288" tIns="32144" rIns="64288" bIns="32144" numCol="1" rtlCol="0" anchor="t" anchorCtr="0" compatLnSpc="1">
            <a:prstTxWarp prst="textNoShape">
              <a:avLst/>
            </a:prstTxWarp>
          </a:bodyPr>
          <a:lstStyle/>
          <a:p>
            <a:pPr defTabSz="642882"/>
            <a:endParaRPr lang="ja-JP" altLang="en-US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  <a:sym typeface="ヒラギノ角ゴ Pro W3" pitchFamily="-84" charset="-128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23" t="22624" r="13224" b="16470"/>
          <a:stretch/>
        </p:blipFill>
        <p:spPr bwMode="auto">
          <a:xfrm>
            <a:off x="5262906" y="1617785"/>
            <a:ext cx="4444167" cy="238177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5" name="正方形/長方形 14"/>
          <p:cNvSpPr/>
          <p:nvPr/>
        </p:nvSpPr>
        <p:spPr bwMode="auto">
          <a:xfrm>
            <a:off x="6753199" y="2473428"/>
            <a:ext cx="2665013" cy="568569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ash"/>
            <a:headEnd type="none" w="med" len="med"/>
            <a:tailEnd type="none" w="med" len="med"/>
          </a:ln>
          <a:effectLst/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64288" tIns="32144" rIns="64288" bIns="32144" numCol="1" rtlCol="0" anchor="t" anchorCtr="0" compatLnSpc="1">
            <a:prstTxWarp prst="textNoShape">
              <a:avLst/>
            </a:prstTxWarp>
          </a:bodyPr>
          <a:lstStyle/>
          <a:p>
            <a:pPr defTabSz="642882"/>
            <a:endParaRPr lang="ja-JP" altLang="en-US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  <a:sym typeface="ヒラギノ角ゴ Pro W3" pitchFamily="-84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5569848" y="4427805"/>
            <a:ext cx="4137225" cy="465025"/>
          </a:xfrm>
          <a:prstGeom prst="rect">
            <a:avLst/>
          </a:prstGeom>
          <a:noFill/>
        </p:spPr>
        <p:txBody>
          <a:bodyPr wrap="square" lIns="64288" tIns="32144" rIns="64288" bIns="32144" rtlCol="0">
            <a:spAutoFit/>
          </a:bodyPr>
          <a:lstStyle/>
          <a:p>
            <a:pPr algn="l"/>
            <a:r>
              <a:rPr lang="ja-JP" altLang="en-US" sz="13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招待した方に、</a:t>
            </a:r>
            <a:r>
              <a:rPr lang="en-US" altLang="ja-JP" sz="1300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KenCoM</a:t>
            </a:r>
            <a:r>
              <a:rPr lang="ja-JP" altLang="en-US" sz="13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登録時に「招待コード」をご入力のうえご登録いただくようお伝え下さい。</a:t>
            </a:r>
            <a:endParaRPr lang="en-US" altLang="ja-JP" sz="13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9" name="角丸四角形 18"/>
          <p:cNvSpPr/>
          <p:nvPr/>
        </p:nvSpPr>
        <p:spPr>
          <a:xfrm>
            <a:off x="5043507" y="4427805"/>
            <a:ext cx="438799" cy="405045"/>
          </a:xfrm>
          <a:prstGeom prst="roundRect">
            <a:avLst/>
          </a:prstGeom>
          <a:solidFill>
            <a:srgbClr val="FB6E52"/>
          </a:solidFill>
          <a:ln>
            <a:solidFill>
              <a:srgbClr val="FB6E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288" tIns="32144" rIns="64288" bIns="32144" rtlCol="0" anchor="ctr"/>
          <a:lstStyle/>
          <a:p>
            <a:pPr algn="ctr"/>
            <a:r>
              <a:rPr lang="ja-JP" altLang="en-US" sz="17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３</a:t>
            </a:r>
            <a:endParaRPr lang="ja-JP" altLang="en-US" sz="17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0" name="角丸四角形 19"/>
          <p:cNvSpPr/>
          <p:nvPr/>
        </p:nvSpPr>
        <p:spPr>
          <a:xfrm>
            <a:off x="5071023" y="5278825"/>
            <a:ext cx="438799" cy="405045"/>
          </a:xfrm>
          <a:prstGeom prst="roundRect">
            <a:avLst/>
          </a:prstGeom>
          <a:solidFill>
            <a:srgbClr val="FB6E52"/>
          </a:solidFill>
          <a:ln>
            <a:solidFill>
              <a:srgbClr val="FB6E5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288" tIns="32144" rIns="64288" bIns="32144" rtlCol="0" anchor="ctr"/>
          <a:lstStyle/>
          <a:p>
            <a:pPr algn="ctr"/>
            <a:r>
              <a:rPr lang="ja-JP" altLang="en-US" sz="17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４</a:t>
            </a:r>
            <a:endParaRPr lang="ja-JP" altLang="en-US" sz="17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5530854" y="5316140"/>
            <a:ext cx="4176219" cy="1065190"/>
          </a:xfrm>
          <a:prstGeom prst="rect">
            <a:avLst/>
          </a:prstGeom>
          <a:noFill/>
        </p:spPr>
        <p:txBody>
          <a:bodyPr wrap="square" lIns="64288" tIns="32144" rIns="64288" bIns="32144" rtlCol="0">
            <a:spAutoFit/>
          </a:bodyPr>
          <a:lstStyle/>
          <a:p>
            <a:pPr algn="l"/>
            <a:r>
              <a:rPr lang="ja-JP" altLang="en-US" sz="13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招待された方が会員登録して健康保険証情報を登録した段階で、あなたと招待された方に</a:t>
            </a:r>
            <a:r>
              <a:rPr lang="en-US" altLang="ja-JP" sz="1300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KenCoM</a:t>
            </a:r>
            <a:r>
              <a:rPr lang="ja-JP" altLang="en-US" sz="13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ポイント（</a:t>
            </a:r>
            <a:r>
              <a:rPr lang="en-US" altLang="ja-JP" sz="13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1,000pt</a:t>
            </a:r>
            <a:r>
              <a:rPr lang="ja-JP" altLang="en-US" sz="13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）がプレゼント！</a:t>
            </a:r>
            <a:endParaRPr lang="en-US" altLang="ja-JP" sz="13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en-US" altLang="ja-JP" sz="13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※Amazon</a:t>
            </a:r>
            <a:r>
              <a:rPr lang="ja-JP" altLang="en-US" sz="13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ギフト券は</a:t>
            </a:r>
            <a:r>
              <a:rPr lang="en-US" altLang="ja-JP" sz="13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11</a:t>
            </a:r>
            <a:r>
              <a:rPr lang="ja-JP" altLang="en-US" sz="13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月</a:t>
            </a:r>
            <a:r>
              <a:rPr lang="en-US" altLang="ja-JP" sz="13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7</a:t>
            </a:r>
            <a:r>
              <a:rPr lang="ja-JP" altLang="en-US" sz="13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日締切りで新規登録成立人数を集計し、</a:t>
            </a:r>
            <a:r>
              <a:rPr lang="en-US" altLang="ja-JP" sz="13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11</a:t>
            </a:r>
            <a:r>
              <a:rPr lang="ja-JP" altLang="en-US" sz="13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月中旬頃にプレゼントします。</a:t>
            </a:r>
            <a:endParaRPr lang="en-US" altLang="ja-JP" sz="13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7076111" y="3179319"/>
            <a:ext cx="1847550" cy="2154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800" dirty="0" smtClean="0"/>
              <a:t>あなたの招待コードは</a:t>
            </a:r>
            <a:r>
              <a:rPr kumimoji="1" lang="ja-JP" altLang="en-US" sz="800" dirty="0" smtClean="0">
                <a:solidFill>
                  <a:schemeClr val="accent6">
                    <a:lumMod val="75000"/>
                  </a:schemeClr>
                </a:solidFill>
              </a:rPr>
              <a:t>******</a:t>
            </a:r>
            <a:r>
              <a:rPr kumimoji="1" lang="ja-JP" altLang="en-US" sz="800" dirty="0" smtClean="0"/>
              <a:t>です。</a:t>
            </a:r>
            <a:endParaRPr kumimoji="1" lang="ja-JP" altLang="en-US" sz="800" dirty="0"/>
          </a:p>
        </p:txBody>
      </p:sp>
      <p:sp>
        <p:nvSpPr>
          <p:cNvPr id="34" name="正方形/長方形 33"/>
          <p:cNvSpPr/>
          <p:nvPr/>
        </p:nvSpPr>
        <p:spPr bwMode="auto">
          <a:xfrm>
            <a:off x="7076111" y="3140968"/>
            <a:ext cx="1648709" cy="253795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ash"/>
            <a:headEnd type="none" w="med" len="med"/>
            <a:tailEnd type="none" w="med" len="med"/>
          </a:ln>
          <a:effectLst/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64288" tIns="32144" rIns="64288" bIns="32144" numCol="1" rtlCol="0" anchor="t" anchorCtr="0" compatLnSpc="1">
            <a:prstTxWarp prst="textNoShape">
              <a:avLst/>
            </a:prstTxWarp>
          </a:bodyPr>
          <a:lstStyle/>
          <a:p>
            <a:pPr defTabSz="642882"/>
            <a:endParaRPr lang="ja-JP" altLang="en-US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  <a:sym typeface="ヒラギノ角ゴ Pro W3" pitchFamily="-84" charset="-128"/>
            </a:endParaRPr>
          </a:p>
        </p:txBody>
      </p:sp>
      <p:sp>
        <p:nvSpPr>
          <p:cNvPr id="23" name="角丸四角形吹き出し 22"/>
          <p:cNvSpPr/>
          <p:nvPr/>
        </p:nvSpPr>
        <p:spPr>
          <a:xfrm>
            <a:off x="4664966" y="2560594"/>
            <a:ext cx="2221537" cy="1668337"/>
          </a:xfrm>
          <a:prstGeom prst="wedgeRoundRectCallout">
            <a:avLst>
              <a:gd name="adj1" fmla="val 60515"/>
              <a:gd name="adj2" fmla="val -5739"/>
              <a:gd name="adj3" fmla="val 16667"/>
            </a:avLst>
          </a:prstGeom>
          <a:solidFill>
            <a:srgbClr val="FFFF6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dirty="0" smtClean="0">
                <a:solidFill>
                  <a:sysClr val="windowText" lastClr="000000"/>
                </a:solidFill>
              </a:rPr>
              <a:t>メールの招待が正常に動作しない場合は、招待コードをコピー・ペースト等を利用して、相手に送信下さい。</a:t>
            </a:r>
            <a:endParaRPr kumimoji="1" lang="ja-JP" altLang="en-US" sz="1400" dirty="0">
              <a:solidFill>
                <a:sysClr val="windowText" lastClr="000000"/>
              </a:solidFill>
            </a:endParaRPr>
          </a:p>
        </p:txBody>
      </p:sp>
      <p:sp>
        <p:nvSpPr>
          <p:cNvPr id="29" name="角丸四角形吹き出し 28"/>
          <p:cNvSpPr/>
          <p:nvPr/>
        </p:nvSpPr>
        <p:spPr>
          <a:xfrm>
            <a:off x="8459734" y="1772816"/>
            <a:ext cx="936104" cy="548366"/>
          </a:xfrm>
          <a:prstGeom prst="wedgeRoundRectCallout">
            <a:avLst>
              <a:gd name="adj1" fmla="val -59439"/>
              <a:gd name="adj2" fmla="val 76585"/>
              <a:gd name="adj3" fmla="val 16667"/>
            </a:avLst>
          </a:prstGeom>
          <a:solidFill>
            <a:srgbClr val="FFFF6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dirty="0" smtClean="0">
                <a:solidFill>
                  <a:sysClr val="windowText" lastClr="000000"/>
                </a:solidFill>
              </a:rPr>
              <a:t>選択</a:t>
            </a:r>
            <a:endParaRPr kumimoji="1" lang="ja-JP" altLang="en-US" sz="140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291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272488" y="188640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よくあるご質問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21975" y="2780928"/>
            <a:ext cx="8856985" cy="307777"/>
          </a:xfrm>
          <a:prstGeom prst="rect">
            <a:avLst/>
          </a:prstGeom>
          <a:noFill/>
          <a:ln w="19050">
            <a:solidFill>
              <a:srgbClr val="FB6E52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Ｑ３</a:t>
            </a:r>
            <a:r>
              <a:rPr lang="en-US" altLang="ja-JP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.Amazon</a:t>
            </a:r>
            <a:r>
              <a:rPr lang="ja-JP" altLang="ja-JP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ギフト券</a:t>
            </a:r>
            <a:r>
              <a:rPr lang="ja-JP" altLang="ja-JP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（</a:t>
            </a:r>
            <a:r>
              <a: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</a:t>
            </a:r>
            <a:r>
              <a:rPr lang="en-US" altLang="ja-JP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00</a:t>
            </a:r>
            <a:r>
              <a:rPr lang="ja-JP" altLang="ja-JP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円）付与</a:t>
            </a:r>
            <a:r>
              <a:rPr lang="ja-JP" altLang="ja-JP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時期</a:t>
            </a:r>
            <a:r>
              <a:rPr lang="ja-JP" altLang="en-US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はいつですか？</a:t>
            </a:r>
            <a:endParaRPr lang="ja-JP" altLang="ja-JP" sz="1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35678" y="3212976"/>
            <a:ext cx="86409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Ａ３</a:t>
            </a:r>
            <a:r>
              <a:rPr lang="en-US" altLang="ja-JP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.2018</a:t>
            </a:r>
            <a:r>
              <a:rPr lang="ja-JP" altLang="en-US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年４</a:t>
            </a:r>
            <a:r>
              <a:rPr lang="ja-JP" altLang="ja-JP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月</a:t>
            </a:r>
            <a:r>
              <a:rPr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末</a:t>
            </a:r>
            <a:r>
              <a:rPr lang="ja-JP" altLang="en-US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頃</a:t>
            </a:r>
            <a:r>
              <a:rPr lang="ja-JP" altLang="ja-JP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付与</a:t>
            </a:r>
            <a:r>
              <a:rPr lang="ja-JP" altLang="ja-JP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となります。</a:t>
            </a:r>
          </a:p>
          <a:p>
            <a:r>
              <a:rPr lang="ja-JP" altLang="en-US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　</a:t>
            </a:r>
            <a:r>
              <a:rPr lang="ja-JP" altLang="ja-JP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招待</a:t>
            </a:r>
            <a:r>
              <a:rPr lang="ja-JP" altLang="ja-JP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相手がログインすると、</a:t>
            </a:r>
            <a:r>
              <a:rPr lang="en-US" altLang="ja-JP" sz="1400" dirty="0" err="1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KenCoM</a:t>
            </a:r>
            <a:r>
              <a:rPr lang="ja-JP" altLang="ja-JP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事務局からメールが届きますので</a:t>
            </a:r>
            <a:r>
              <a:rPr lang="ja-JP" altLang="ja-JP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、その</a:t>
            </a:r>
            <a:r>
              <a:rPr lang="ja-JP" altLang="ja-JP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人数×</a:t>
            </a:r>
            <a:r>
              <a:rPr lang="ja-JP" altLang="ja-JP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＠</a:t>
            </a:r>
            <a:r>
              <a:rPr lang="en-US" altLang="ja-JP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500</a:t>
            </a:r>
            <a:r>
              <a:rPr lang="ja-JP" altLang="ja-JP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円分</a:t>
            </a:r>
            <a:endParaRPr lang="en-US" altLang="ja-JP" sz="14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lang="ja-JP" altLang="en-US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lang="ja-JP" altLang="ja-JP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付与</a:t>
            </a:r>
            <a:r>
              <a:rPr lang="ja-JP" altLang="ja-JP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されます。</a:t>
            </a: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416496" y="692696"/>
            <a:ext cx="8856985" cy="307777"/>
          </a:xfrm>
          <a:prstGeom prst="rect">
            <a:avLst/>
          </a:prstGeom>
          <a:noFill/>
          <a:ln w="19050">
            <a:solidFill>
              <a:srgbClr val="FB6E52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Ｑ</a:t>
            </a:r>
            <a:r>
              <a:rPr lang="en-US" altLang="ja-JP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1.KenCoM</a:t>
            </a:r>
            <a:r>
              <a:rPr lang="ja-JP" altLang="en-US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を紹介できる対象者を教えてください。</a:t>
            </a:r>
            <a:endParaRPr lang="ja-JP" altLang="ja-JP" sz="1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499264" y="1124744"/>
            <a:ext cx="86409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Ａ１</a:t>
            </a:r>
            <a:r>
              <a:rPr lang="en-US" altLang="ja-JP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.JSR</a:t>
            </a:r>
            <a:r>
              <a:rPr lang="ja-JP" altLang="en-US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健康保険組合に加入されている</a:t>
            </a:r>
            <a:r>
              <a:rPr lang="en-US" altLang="ja-JP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19</a:t>
            </a:r>
            <a:r>
              <a:rPr lang="ja-JP" altLang="en-US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歳</a:t>
            </a:r>
            <a:r>
              <a:rPr lang="en-US" altLang="ja-JP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※</a:t>
            </a:r>
            <a:r>
              <a:rPr lang="ja-JP" altLang="en-US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～</a:t>
            </a:r>
            <a:r>
              <a:rPr lang="en-US" altLang="ja-JP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74</a:t>
            </a:r>
            <a:r>
              <a:rPr lang="ja-JP" altLang="en-US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歳までの方が対象です。</a:t>
            </a:r>
            <a:endParaRPr lang="en-US" altLang="ja-JP" sz="14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　</a:t>
            </a:r>
            <a:r>
              <a:rPr lang="en-US" altLang="ja-JP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※</a:t>
            </a:r>
            <a:r>
              <a:rPr lang="ja-JP" altLang="en-US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年度末で</a:t>
            </a:r>
            <a:r>
              <a:rPr lang="en-US" altLang="ja-JP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19</a:t>
            </a:r>
            <a:r>
              <a:rPr lang="ja-JP" altLang="en-US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歳に到達する方</a:t>
            </a:r>
            <a:endParaRPr lang="ja-JP" altLang="ja-JP" sz="1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435678" y="1772816"/>
            <a:ext cx="8856985" cy="307777"/>
          </a:xfrm>
          <a:prstGeom prst="rect">
            <a:avLst/>
          </a:prstGeom>
          <a:noFill/>
          <a:ln w="19050">
            <a:solidFill>
              <a:srgbClr val="FB6E52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Ｑ２</a:t>
            </a:r>
            <a:r>
              <a:rPr lang="en-US" altLang="ja-JP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.</a:t>
            </a:r>
            <a:r>
              <a:rPr lang="ja-JP" altLang="en-US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招待人数に上限はありますか？</a:t>
            </a:r>
            <a:endParaRPr lang="ja-JP" altLang="ja-JP" sz="1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524508" y="2204864"/>
            <a:ext cx="86409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Ａ２</a:t>
            </a:r>
            <a:r>
              <a:rPr lang="en-US" altLang="ja-JP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.</a:t>
            </a:r>
            <a:r>
              <a:rPr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上</a:t>
            </a:r>
            <a:r>
              <a:rPr lang="ja-JP" altLang="en-US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限はありません。</a:t>
            </a:r>
            <a:endParaRPr lang="ja-JP" altLang="ja-JP" sz="1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439742" y="4074513"/>
            <a:ext cx="8856985" cy="307777"/>
          </a:xfrm>
          <a:prstGeom prst="rect">
            <a:avLst/>
          </a:prstGeom>
          <a:noFill/>
          <a:ln w="19050">
            <a:solidFill>
              <a:srgbClr val="FB6E52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Q</a:t>
            </a:r>
            <a:r>
              <a:rPr lang="ja-JP" altLang="en-US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４</a:t>
            </a:r>
            <a:r>
              <a:rPr kumimoji="1" lang="en-US" altLang="ja-JP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.</a:t>
            </a:r>
            <a:r>
              <a:rPr kumimoji="1" lang="ja-JP" altLang="en-US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招待キャンペーン（</a:t>
            </a:r>
            <a:r>
              <a:rPr kumimoji="1" lang="en-US" altLang="ja-JP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2018/3/1</a:t>
            </a:r>
            <a:r>
              <a:rPr kumimoji="1" lang="ja-JP" altLang="en-US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～</a:t>
            </a:r>
            <a:r>
              <a:rPr kumimoji="1" lang="en-US" altLang="ja-JP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2018/3/18</a:t>
            </a:r>
            <a:r>
              <a:rPr kumimoji="1" lang="ja-JP" altLang="en-US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）の期間を過ぎても登録はできますか？</a:t>
            </a:r>
            <a:endParaRPr kumimoji="1" lang="en-US" altLang="ja-JP" sz="14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439742" y="4509120"/>
            <a:ext cx="90832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</a:t>
            </a:r>
            <a:r>
              <a:rPr lang="ja-JP" altLang="en-US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４</a:t>
            </a:r>
            <a:r>
              <a:rPr kumimoji="1" lang="en-US" altLang="ja-JP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.</a:t>
            </a:r>
            <a:r>
              <a:rPr kumimoji="1" lang="ja-JP" altLang="en-US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登録できます。</a:t>
            </a:r>
            <a:endParaRPr kumimoji="1" lang="en-US" altLang="ja-JP" sz="14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lang="ja-JP" altLang="en-US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但し、</a:t>
            </a:r>
            <a:r>
              <a:rPr lang="en-US" altLang="ja-JP" sz="1400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KenCoM</a:t>
            </a:r>
            <a:r>
              <a:rPr lang="ja-JP" altLang="en-US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ポイント（</a:t>
            </a:r>
            <a:r>
              <a:rPr lang="en-US" altLang="ja-JP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1,000pt</a:t>
            </a:r>
            <a:r>
              <a:rPr lang="ja-JP" altLang="en-US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）は付与されますが、</a:t>
            </a:r>
            <a:r>
              <a:rPr lang="en-US" altLang="ja-JP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Amazon</a:t>
            </a:r>
            <a:r>
              <a:rPr lang="ja-JP" altLang="en-US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ギフト券（</a:t>
            </a:r>
            <a:r>
              <a:rPr lang="en-US" altLang="ja-JP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500</a:t>
            </a:r>
            <a:r>
              <a:rPr lang="ja-JP" altLang="en-US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円）は付与されません。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18777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272488" y="188640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よくあるご質問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57494" y="764704"/>
            <a:ext cx="8856985" cy="307777"/>
          </a:xfrm>
          <a:prstGeom prst="rect">
            <a:avLst/>
          </a:prstGeom>
          <a:noFill/>
          <a:ln w="19050">
            <a:solidFill>
              <a:srgbClr val="FB6E52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Q</a:t>
            </a:r>
            <a:r>
              <a:rPr kumimoji="1" lang="ja-JP" altLang="en-US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６</a:t>
            </a:r>
            <a:r>
              <a:rPr kumimoji="1" lang="en-US" altLang="ja-JP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.</a:t>
            </a:r>
            <a:r>
              <a:rPr lang="ja-JP" altLang="en-US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ギフト券はどのように確認すれば良いですか？</a:t>
            </a:r>
            <a:endParaRPr kumimoji="1" lang="en-US" altLang="ja-JP" sz="14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08109" y="1196752"/>
            <a:ext cx="71108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</a:t>
            </a:r>
            <a:r>
              <a:rPr kumimoji="1" lang="ja-JP" altLang="en-US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６</a:t>
            </a:r>
            <a:r>
              <a:rPr kumimoji="1" lang="en-US" altLang="ja-JP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.</a:t>
            </a:r>
            <a:r>
              <a:rPr lang="ja-JP" altLang="en-US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アプリの場合：ポイント→</a:t>
            </a:r>
            <a:r>
              <a:rPr lang="en-US" altLang="ja-JP" sz="1400" dirty="0" err="1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KenCoM</a:t>
            </a:r>
            <a:r>
              <a:rPr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ポイントの詳細はこちら→ギフト券履歴を</a:t>
            </a:r>
            <a:r>
              <a:rPr lang="ja-JP" altLang="en-US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見る</a:t>
            </a:r>
            <a:endParaRPr lang="en-US" altLang="ja-JP" sz="14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ja-JP" altLang="en-US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ＰＣブラウザ</a:t>
            </a:r>
            <a:r>
              <a:rPr kumimoji="1" lang="ja-JP" altLang="en-US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の場合：</a:t>
            </a:r>
            <a:r>
              <a:rPr kumimoji="1" lang="en-US" altLang="ja-JP" sz="1400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KenCoM</a:t>
            </a:r>
            <a:r>
              <a:rPr kumimoji="1" lang="ja-JP" altLang="en-US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ポイント→ギフト券履歴を見る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154" b="9842"/>
          <a:stretch/>
        </p:blipFill>
        <p:spPr>
          <a:xfrm>
            <a:off x="4376936" y="2299289"/>
            <a:ext cx="3142030" cy="2664296"/>
          </a:xfrm>
          <a:prstGeom prst="rect">
            <a:avLst/>
          </a:prstGeom>
          <a:ln w="9525">
            <a:solidFill>
              <a:schemeClr val="tx1"/>
            </a:solidFill>
          </a:ln>
          <a:effectLst/>
        </p:spPr>
      </p:pic>
      <p:pic>
        <p:nvPicPr>
          <p:cNvPr id="4098" name="Picture 2" descr="3b67d317-0c21-44d0-b5f2-693839937286@apcprd0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722" y="2310965"/>
            <a:ext cx="1679590" cy="297176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d4121167-8cae-447b-8ad3-5a96a0b73ad1@apcprd0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6494" y="2299289"/>
            <a:ext cx="1686189" cy="2983436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正方形/長方形 9"/>
          <p:cNvSpPr/>
          <p:nvPr/>
        </p:nvSpPr>
        <p:spPr bwMode="auto">
          <a:xfrm>
            <a:off x="1163175" y="4997112"/>
            <a:ext cx="313888" cy="292963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ash"/>
            <a:headEnd type="none" w="med" len="med"/>
            <a:tailEnd type="none" w="med" len="med"/>
          </a:ln>
          <a:effectLst/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64288" tIns="32144" rIns="64288" bIns="32144" numCol="1" rtlCol="0" anchor="t" anchorCtr="0" compatLnSpc="1">
            <a:prstTxWarp prst="textNoShape">
              <a:avLst/>
            </a:prstTxWarp>
          </a:bodyPr>
          <a:lstStyle/>
          <a:p>
            <a:pPr defTabSz="642882"/>
            <a:endParaRPr lang="ja-JP" altLang="en-US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  <a:sym typeface="ヒラギノ角ゴ Pro W3" pitchFamily="-84" charset="-128"/>
            </a:endParaRPr>
          </a:p>
        </p:txBody>
      </p:sp>
      <p:sp>
        <p:nvSpPr>
          <p:cNvPr id="11" name="正方形/長方形 10"/>
          <p:cNvSpPr/>
          <p:nvPr/>
        </p:nvSpPr>
        <p:spPr bwMode="auto">
          <a:xfrm>
            <a:off x="699587" y="3805157"/>
            <a:ext cx="1269860" cy="245317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ash"/>
            <a:headEnd type="none" w="med" len="med"/>
            <a:tailEnd type="none" w="med" len="med"/>
          </a:ln>
          <a:effectLst/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64288" tIns="32144" rIns="64288" bIns="32144" numCol="1" rtlCol="0" anchor="t" anchorCtr="0" compatLnSpc="1">
            <a:prstTxWarp prst="textNoShape">
              <a:avLst/>
            </a:prstTxWarp>
          </a:bodyPr>
          <a:lstStyle/>
          <a:p>
            <a:pPr defTabSz="642882"/>
            <a:endParaRPr lang="ja-JP" altLang="en-US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  <a:sym typeface="ヒラギノ角ゴ Pro W3" pitchFamily="-84" charset="-128"/>
            </a:endParaRPr>
          </a:p>
        </p:txBody>
      </p:sp>
      <p:sp>
        <p:nvSpPr>
          <p:cNvPr id="12" name="正方形/長方形 11"/>
          <p:cNvSpPr/>
          <p:nvPr/>
        </p:nvSpPr>
        <p:spPr bwMode="auto">
          <a:xfrm>
            <a:off x="2465958" y="3928692"/>
            <a:ext cx="923455" cy="189362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ash"/>
            <a:headEnd type="none" w="med" len="med"/>
            <a:tailEnd type="none" w="med" len="med"/>
          </a:ln>
          <a:effectLst/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64288" tIns="32144" rIns="64288" bIns="32144" numCol="1" rtlCol="0" anchor="t" anchorCtr="0" compatLnSpc="1">
            <a:prstTxWarp prst="textNoShape">
              <a:avLst/>
            </a:prstTxWarp>
          </a:bodyPr>
          <a:lstStyle/>
          <a:p>
            <a:pPr defTabSz="642882"/>
            <a:endParaRPr lang="ja-JP" altLang="en-US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  <a:sym typeface="ヒラギノ角ゴ Pro W3" pitchFamily="-84" charset="-128"/>
            </a:endParaRPr>
          </a:p>
        </p:txBody>
      </p:sp>
      <p:sp>
        <p:nvSpPr>
          <p:cNvPr id="13" name="正方形/長方形 12"/>
          <p:cNvSpPr/>
          <p:nvPr/>
        </p:nvSpPr>
        <p:spPr bwMode="auto">
          <a:xfrm>
            <a:off x="4406501" y="4744189"/>
            <a:ext cx="923455" cy="189362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ash"/>
            <a:headEnd type="none" w="med" len="med"/>
            <a:tailEnd type="none" w="med" len="med"/>
          </a:ln>
          <a:effectLst/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64288" tIns="32144" rIns="64288" bIns="32144" numCol="1" rtlCol="0" anchor="t" anchorCtr="0" compatLnSpc="1">
            <a:prstTxWarp prst="textNoShape">
              <a:avLst/>
            </a:prstTxWarp>
          </a:bodyPr>
          <a:lstStyle/>
          <a:p>
            <a:pPr defTabSz="642882"/>
            <a:endParaRPr lang="ja-JP" altLang="en-US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  <a:sym typeface="ヒラギノ角ゴ Pro W3" pitchFamily="-84" charset="-128"/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04" t="12299" r="13954" b="2789"/>
          <a:stretch/>
        </p:blipFill>
        <p:spPr bwMode="auto">
          <a:xfrm>
            <a:off x="6393165" y="4149080"/>
            <a:ext cx="3444417" cy="226729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5" name="正方形/長方形 14"/>
          <p:cNvSpPr/>
          <p:nvPr/>
        </p:nvSpPr>
        <p:spPr bwMode="auto">
          <a:xfrm>
            <a:off x="8553400" y="5992270"/>
            <a:ext cx="1152128" cy="373361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ash"/>
            <a:headEnd type="none" w="med" len="med"/>
            <a:tailEnd type="none" w="med" len="med"/>
          </a:ln>
          <a:effectLst/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64288" tIns="32144" rIns="64288" bIns="32144" numCol="1" rtlCol="0" anchor="t" anchorCtr="0" compatLnSpc="1">
            <a:prstTxWarp prst="textNoShape">
              <a:avLst/>
            </a:prstTxWarp>
          </a:bodyPr>
          <a:lstStyle/>
          <a:p>
            <a:pPr defTabSz="642882"/>
            <a:endParaRPr lang="ja-JP" altLang="en-US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  <a:sym typeface="ヒラギノ角ゴ Pro W3" pitchFamily="-84" charset="-128"/>
            </a:endParaRPr>
          </a:p>
        </p:txBody>
      </p:sp>
      <p:sp>
        <p:nvSpPr>
          <p:cNvPr id="16" name="左矢印 7"/>
          <p:cNvSpPr/>
          <p:nvPr/>
        </p:nvSpPr>
        <p:spPr bwMode="auto">
          <a:xfrm rot="11955302">
            <a:off x="5286608" y="4983561"/>
            <a:ext cx="931622" cy="510005"/>
          </a:xfrm>
          <a:custGeom>
            <a:avLst/>
            <a:gdLst>
              <a:gd name="connsiteX0" fmla="*/ 0 w 978408"/>
              <a:gd name="connsiteY0" fmla="*/ 242316 h 484632"/>
              <a:gd name="connsiteX1" fmla="*/ 242316 w 978408"/>
              <a:gd name="connsiteY1" fmla="*/ 0 h 484632"/>
              <a:gd name="connsiteX2" fmla="*/ 242316 w 978408"/>
              <a:gd name="connsiteY2" fmla="*/ 121158 h 484632"/>
              <a:gd name="connsiteX3" fmla="*/ 978408 w 978408"/>
              <a:gd name="connsiteY3" fmla="*/ 121158 h 484632"/>
              <a:gd name="connsiteX4" fmla="*/ 978408 w 978408"/>
              <a:gd name="connsiteY4" fmla="*/ 363474 h 484632"/>
              <a:gd name="connsiteX5" fmla="*/ 242316 w 978408"/>
              <a:gd name="connsiteY5" fmla="*/ 363474 h 484632"/>
              <a:gd name="connsiteX6" fmla="*/ 242316 w 978408"/>
              <a:gd name="connsiteY6" fmla="*/ 484632 h 484632"/>
              <a:gd name="connsiteX7" fmla="*/ 0 w 978408"/>
              <a:gd name="connsiteY7" fmla="*/ 242316 h 484632"/>
              <a:gd name="connsiteX0" fmla="*/ 0 w 978408"/>
              <a:gd name="connsiteY0" fmla="*/ 242316 h 484632"/>
              <a:gd name="connsiteX1" fmla="*/ 242316 w 978408"/>
              <a:gd name="connsiteY1" fmla="*/ 0 h 484632"/>
              <a:gd name="connsiteX2" fmla="*/ 242316 w 978408"/>
              <a:gd name="connsiteY2" fmla="*/ 121158 h 484632"/>
              <a:gd name="connsiteX3" fmla="*/ 978408 w 978408"/>
              <a:gd name="connsiteY3" fmla="*/ 363474 h 484632"/>
              <a:gd name="connsiteX4" fmla="*/ 242316 w 978408"/>
              <a:gd name="connsiteY4" fmla="*/ 363474 h 484632"/>
              <a:gd name="connsiteX5" fmla="*/ 242316 w 978408"/>
              <a:gd name="connsiteY5" fmla="*/ 484632 h 484632"/>
              <a:gd name="connsiteX6" fmla="*/ 0 w 978408"/>
              <a:gd name="connsiteY6" fmla="*/ 242316 h 484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78408" h="484632">
                <a:moveTo>
                  <a:pt x="0" y="242316"/>
                </a:moveTo>
                <a:lnTo>
                  <a:pt x="242316" y="0"/>
                </a:lnTo>
                <a:lnTo>
                  <a:pt x="242316" y="121158"/>
                </a:lnTo>
                <a:lnTo>
                  <a:pt x="978408" y="363474"/>
                </a:lnTo>
                <a:lnTo>
                  <a:pt x="242316" y="363474"/>
                </a:lnTo>
                <a:lnTo>
                  <a:pt x="242316" y="484632"/>
                </a:lnTo>
                <a:lnTo>
                  <a:pt x="0" y="242316"/>
                </a:lnTo>
                <a:close/>
              </a:path>
            </a:pathLst>
          </a:custGeom>
          <a:solidFill>
            <a:srgbClr val="FF0000"/>
          </a:solidFill>
          <a:ln>
            <a:noFill/>
            <a:headEnd type="none" w="med" len="med"/>
            <a:tailEnd type="none" w="med" len="med"/>
          </a:ln>
          <a:extLst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 sz="4400" smtClean="0">
              <a:solidFill>
                <a:srgbClr val="000000"/>
              </a:solidFill>
              <a:cs typeface="メイリオ" pitchFamily="50" charset="-128"/>
              <a:sym typeface="ヒラギノ角ゴ Pro W3" pitchFamily="-84" charset="-128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788429" y="1916832"/>
            <a:ext cx="10823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《</a:t>
            </a:r>
            <a:r>
              <a:rPr kumimoji="1" lang="ja-JP" altLang="en-US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アプリ</a:t>
            </a:r>
            <a:r>
              <a:rPr kumimoji="1" lang="en-US" altLang="ja-JP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》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5582686" y="1916831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《</a:t>
            </a:r>
            <a:r>
              <a:rPr kumimoji="1" lang="ja-JP" altLang="en-US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ＰＣブラウザ</a:t>
            </a:r>
            <a:r>
              <a:rPr kumimoji="1" lang="en-US" altLang="ja-JP" sz="1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》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851119" y="4744189"/>
            <a:ext cx="367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dirty="0" smtClean="0">
                <a:solidFill>
                  <a:srgbClr val="FF0000"/>
                </a:solidFill>
              </a:rPr>
              <a:t>①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332483" y="3779240"/>
            <a:ext cx="367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dirty="0" smtClean="0">
                <a:solidFill>
                  <a:srgbClr val="FF0000"/>
                </a:solidFill>
              </a:rPr>
              <a:t>②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2" name="右矢印 1"/>
          <p:cNvSpPr/>
          <p:nvPr/>
        </p:nvSpPr>
        <p:spPr>
          <a:xfrm>
            <a:off x="2072981" y="3747882"/>
            <a:ext cx="350250" cy="432048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6597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1314</TotalTime>
  <Words>651</Words>
  <Application>Microsoft Office PowerPoint</Application>
  <PresentationFormat>A4 210 x 297 mm</PresentationFormat>
  <Paragraphs>91</Paragraphs>
  <Slides>8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8</vt:i4>
      </vt:variant>
    </vt:vector>
  </HeadingPairs>
  <TitlesOfParts>
    <vt:vector size="10" baseType="lpstr">
      <vt:lpstr>1_Office ​​テーマ</vt:lpstr>
      <vt:lpstr>Office ​​テーマ</vt:lpstr>
      <vt:lpstr>PowerPoint プレゼンテーション</vt:lpstr>
      <vt:lpstr>目次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DeNA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takuya.tsuchida</dc:creator>
  <cp:lastModifiedBy>*</cp:lastModifiedBy>
  <cp:revision>130</cp:revision>
  <cp:lastPrinted>2015-12-29T06:20:52Z</cp:lastPrinted>
  <dcterms:created xsi:type="dcterms:W3CDTF">2015-12-28T16:38:20Z</dcterms:created>
  <dcterms:modified xsi:type="dcterms:W3CDTF">2018-02-20T23:30:27Z</dcterms:modified>
</cp:coreProperties>
</file>