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0" r:id="rId3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67B9CF"/>
    <a:srgbClr val="FFFFE5"/>
    <a:srgbClr val="FFFFCC"/>
    <a:srgbClr val="B3DCE7"/>
    <a:srgbClr val="FF5050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77" autoAdjust="0"/>
    <p:restoredTop sz="97860" autoAdjust="0"/>
  </p:normalViewPr>
  <p:slideViewPr>
    <p:cSldViewPr>
      <p:cViewPr varScale="1">
        <p:scale>
          <a:sx n="79" d="100"/>
          <a:sy n="79" d="100"/>
        </p:scale>
        <p:origin x="-2742" y="-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r">
              <a:defRPr sz="1200"/>
            </a:lvl1pPr>
          </a:lstStyle>
          <a:p>
            <a:fld id="{2A9162C3-4D61-4CD6-B67F-C67BF782180B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82788" y="741363"/>
            <a:ext cx="2770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54" tIns="45327" rIns="90654" bIns="4532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654" tIns="45327" rIns="90654" bIns="4532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r">
              <a:defRPr sz="1200"/>
            </a:lvl1pPr>
          </a:lstStyle>
          <a:p>
            <a:fld id="{5FB30E49-C84E-4C5B-9FFF-0D8BDA86B2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6351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1E98-3849-4233-9436-59645386D358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24666-AA7F-41D1-82D0-EE7603CD8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55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1E98-3849-4233-9436-59645386D358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24666-AA7F-41D1-82D0-EE7603CD8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450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1E98-3849-4233-9436-59645386D358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24666-AA7F-41D1-82D0-EE7603CD8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53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1E98-3849-4233-9436-59645386D358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24666-AA7F-41D1-82D0-EE7603CD8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377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1E98-3849-4233-9436-59645386D358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24666-AA7F-41D1-82D0-EE7603CD8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466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1E98-3849-4233-9436-59645386D358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24666-AA7F-41D1-82D0-EE7603CD8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51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1E98-3849-4233-9436-59645386D358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24666-AA7F-41D1-82D0-EE7603CD8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763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1E98-3849-4233-9436-59645386D358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24666-AA7F-41D1-82D0-EE7603CD8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279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1E98-3849-4233-9436-59645386D358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24666-AA7F-41D1-82D0-EE7603CD8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340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1E98-3849-4233-9436-59645386D358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24666-AA7F-41D1-82D0-EE7603CD8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644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1E98-3849-4233-9436-59645386D358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24666-AA7F-41D1-82D0-EE7603CD8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79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A1E98-3849-4233-9436-59645386D358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24666-AA7F-41D1-82D0-EE7603CD8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9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22.png"/><Relationship Id="rId3" Type="http://schemas.openxmlformats.org/officeDocument/2006/relationships/image" Target="../media/image2.jpeg"/><Relationship Id="rId7" Type="http://schemas.openxmlformats.org/officeDocument/2006/relationships/image" Target="../media/image18.png"/><Relationship Id="rId12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11" Type="http://schemas.openxmlformats.org/officeDocument/2006/relationships/image" Target="../media/image20.jpe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openxmlformats.org/officeDocument/2006/relationships/image" Target="../media/image19.png"/><Relationship Id="rId4" Type="http://schemas.openxmlformats.org/officeDocument/2006/relationships/image" Target="../media/image16.png"/><Relationship Id="rId9" Type="http://schemas.openxmlformats.org/officeDocument/2006/relationships/image" Target="../media/image5.png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角丸四角形 49"/>
          <p:cNvSpPr/>
          <p:nvPr/>
        </p:nvSpPr>
        <p:spPr>
          <a:xfrm>
            <a:off x="4521379" y="2533105"/>
            <a:ext cx="2033967" cy="76498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 1"/>
          <p:cNvSpPr/>
          <p:nvPr/>
        </p:nvSpPr>
        <p:spPr>
          <a:xfrm>
            <a:off x="427458" y="262704"/>
            <a:ext cx="5953870" cy="660128"/>
          </a:xfrm>
          <a:prstGeom prst="roundRect">
            <a:avLst/>
          </a:prstGeom>
          <a:solidFill>
            <a:srgbClr val="FFFFE5"/>
          </a:solidFill>
          <a:ln>
            <a:solidFill>
              <a:srgbClr val="B3DCE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69876" y="458252"/>
            <a:ext cx="3262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solidFill>
                  <a:prstClr val="black"/>
                </a:solidFill>
                <a:latin typeface="みだしメイリオ"/>
                <a:ea typeface="メイリオ" panose="020B0604030504040204" pitchFamily="50" charset="-128"/>
              </a:rPr>
              <a:t>招待キャンペーン開催！！</a:t>
            </a:r>
            <a:endParaRPr lang="en-US" altLang="ja-JP" sz="2000" b="1" dirty="0" smtClean="0">
              <a:solidFill>
                <a:prstClr val="black"/>
              </a:solidFill>
              <a:latin typeface="みだしメイリオ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0688" y="454988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solidFill>
                  <a:prstClr val="black"/>
                </a:solidFill>
                <a:latin typeface="見出しメイリオ"/>
                <a:ea typeface="メイリオ" panose="020B0604030504040204" pitchFamily="50" charset="-128"/>
              </a:rPr>
              <a:t>期間限定</a:t>
            </a:r>
            <a:endParaRPr lang="en-US" altLang="ja-JP" sz="2000" b="1" dirty="0" smtClean="0">
              <a:solidFill>
                <a:prstClr val="black"/>
              </a:solidFill>
              <a:latin typeface="見出しメイリオ"/>
              <a:ea typeface="メイリオ" panose="020B0604030504040204" pitchFamily="50" charset="-12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5" y="404381"/>
            <a:ext cx="1289304" cy="38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188032" y="110067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今なら！</a:t>
            </a:r>
            <a:endParaRPr lang="en-US" altLang="ja-JP" sz="16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誘った方に</a:t>
            </a:r>
            <a:endParaRPr lang="en-US" altLang="ja-JP" sz="16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" name="Picture 5" descr="C:\Users\ritsuko.katsuragi\Desktop\GCCORPLOGOAll\Whiteback\GClogonew-whitebg_webonly_JPG_20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804" y="1032731"/>
            <a:ext cx="2051166" cy="604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直線コネクタ 7"/>
          <p:cNvCxnSpPr/>
          <p:nvPr/>
        </p:nvCxnSpPr>
        <p:spPr>
          <a:xfrm>
            <a:off x="257483" y="1727968"/>
            <a:ext cx="6297863" cy="0"/>
          </a:xfrm>
          <a:prstGeom prst="line">
            <a:avLst/>
          </a:prstGeom>
          <a:ln w="34925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4"/>
          <a:srcRect l="38188" t="53050" r="45275" b="30947"/>
          <a:stretch/>
        </p:blipFill>
        <p:spPr>
          <a:xfrm>
            <a:off x="260648" y="4170428"/>
            <a:ext cx="1512143" cy="1134068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005" y="3707904"/>
            <a:ext cx="724101" cy="724101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3704962" y="1053910"/>
            <a:ext cx="27638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ja-JP" altLang="en-US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円分</a:t>
            </a:r>
            <a:r>
              <a:rPr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プレゼント！</a:t>
            </a:r>
            <a:endParaRPr lang="ja-JP" altLang="en-US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632760">
            <a:off x="1977219" y="4540227"/>
            <a:ext cx="571500" cy="440055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669143" y="6838115"/>
            <a:ext cx="52318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招待はこちら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→　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https://kencom.jp/user_invitations</a:t>
            </a:r>
            <a:endParaRPr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1628801" y="7172990"/>
            <a:ext cx="3888432" cy="1070399"/>
            <a:chOff x="245239" y="7164165"/>
            <a:chExt cx="4407897" cy="1295126"/>
          </a:xfrm>
        </p:grpSpPr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239" y="7164165"/>
              <a:ext cx="4407897" cy="1295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テキスト ボックス 16"/>
            <p:cNvSpPr txBox="1"/>
            <p:nvPr/>
          </p:nvSpPr>
          <p:spPr>
            <a:xfrm>
              <a:off x="3429000" y="7494131"/>
              <a:ext cx="638316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rgbClr val="FF5050"/>
                  </a:solidFill>
                </a:rPr>
                <a:t>500</a:t>
              </a:r>
              <a:r>
                <a:rPr kumimoji="1" lang="ja-JP" altLang="en-US" sz="1000" b="1" dirty="0" smtClean="0">
                  <a:solidFill>
                    <a:srgbClr val="FF5050"/>
                  </a:solidFill>
                </a:rPr>
                <a:t>円分</a:t>
              </a:r>
              <a:endParaRPr kumimoji="1" lang="ja-JP" altLang="en-US" sz="1000" b="1" dirty="0">
                <a:solidFill>
                  <a:srgbClr val="FF5050"/>
                </a:solidFill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3933056" y="7740352"/>
              <a:ext cx="461928" cy="5316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3363342" y="8025745"/>
              <a:ext cx="73770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ja-JP" sz="1000" b="1" dirty="0">
                  <a:solidFill>
                    <a:srgbClr val="FF5050"/>
                  </a:solidFill>
                </a:rPr>
                <a:t>5,000</a:t>
              </a:r>
              <a:r>
                <a:rPr kumimoji="1" lang="ja-JP" altLang="en-US" sz="1000" b="1" dirty="0" smtClean="0">
                  <a:solidFill>
                    <a:srgbClr val="FF5050"/>
                  </a:solidFill>
                </a:rPr>
                <a:t>円分</a:t>
              </a:r>
              <a:endParaRPr kumimoji="1" lang="ja-JP" altLang="en-US" sz="1000" b="1" dirty="0">
                <a:solidFill>
                  <a:srgbClr val="FF5050"/>
                </a:solidFill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3356992" y="7750413"/>
              <a:ext cx="73770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ja-JP" sz="1000" b="1" dirty="0">
                  <a:solidFill>
                    <a:srgbClr val="FF5050"/>
                  </a:solidFill>
                </a:rPr>
                <a:t>2,000</a:t>
              </a:r>
              <a:r>
                <a:rPr kumimoji="1" lang="ja-JP" altLang="en-US" sz="1000" b="1" dirty="0" smtClean="0">
                  <a:solidFill>
                    <a:srgbClr val="FF5050"/>
                  </a:solidFill>
                </a:rPr>
                <a:t>円分</a:t>
              </a:r>
              <a:endParaRPr kumimoji="1" lang="ja-JP" altLang="en-US" sz="1000" b="1" dirty="0">
                <a:solidFill>
                  <a:srgbClr val="FF5050"/>
                </a:solidFill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229808" y="8388424"/>
            <a:ext cx="6583568" cy="584775"/>
            <a:chOff x="229808" y="8532440"/>
            <a:chExt cx="6583568" cy="584775"/>
          </a:xfrm>
        </p:grpSpPr>
        <p:sp>
          <p:nvSpPr>
            <p:cNvPr id="22" name="正方形/長方形 21"/>
            <p:cNvSpPr/>
            <p:nvPr/>
          </p:nvSpPr>
          <p:spPr>
            <a:xfrm>
              <a:off x="229808" y="8532440"/>
              <a:ext cx="658356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 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本プロモーションは</a:t>
              </a:r>
              <a:r>
                <a:rPr lang="en-US" altLang="ja-JP" sz="600" dirty="0" err="1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DeSC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ヘルスケア株式会社による</a:t>
              </a:r>
              <a:r>
                <a:rPr lang="ja-JP" altLang="en-US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提供です。 本キャンペーンについてのお問い合わせは </a:t>
              </a:r>
              <a:r>
                <a:rPr lang="en-US" altLang="ja-JP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Amazon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では</a:t>
              </a:r>
              <a:r>
                <a:rPr lang="ja-JP" altLang="en-US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お受けしておりません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。</a:t>
              </a:r>
              <a:endParaRPr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en-US" altLang="ja-JP" sz="600" dirty="0" err="1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DeSC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ヘルスケア株式会社</a:t>
              </a:r>
              <a:r>
                <a:rPr lang="en-US" altLang="ja-JP" sz="600" dirty="0" err="1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KenCoM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事務局</a:t>
              </a:r>
              <a:r>
                <a:rPr lang="en-US" altLang="ja-JP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【https://kencom.jp/inquiry/new】</a:t>
              </a:r>
              <a:r>
                <a:rPr lang="ja-JP" altLang="en-US" sz="600" dirty="0" err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まで</a:t>
              </a:r>
              <a:r>
                <a:rPr lang="ja-JP" altLang="en-US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お願い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いたします。</a:t>
              </a:r>
              <a:r>
                <a:rPr lang="en-US" altLang="ja-JP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 Amazon</a:t>
              </a:r>
              <a:r>
                <a:rPr lang="ja-JP" altLang="en-US" sz="600" dirty="0" err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、</a:t>
              </a:r>
              <a:r>
                <a:rPr lang="en-US" altLang="ja-JP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Amazon.co.jp </a:t>
              </a:r>
              <a:r>
                <a:rPr lang="ja-JP" altLang="en-US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およびそれらのロゴは </a:t>
              </a:r>
              <a:r>
                <a:rPr lang="en-US" altLang="ja-JP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Amazon.com, Inc.</a:t>
              </a:r>
              <a:r>
                <a:rPr lang="ja-JP" altLang="en-US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またはその関連会社の商標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です。</a:t>
              </a:r>
              <a:r>
                <a:rPr lang="en-US" altLang="ja-JP" sz="600" dirty="0" err="1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KenCoM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は健康保険組合から業務委託を受けた</a:t>
              </a:r>
              <a:r>
                <a:rPr lang="en-US" altLang="ja-JP" sz="600" dirty="0" err="1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DeSC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ヘルスケア株式会社が運営しております。</a:t>
              </a:r>
              <a:endParaRPr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lang="en-US" altLang="ja-JP" sz="6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キャンペーンに関するご質問・ご要望は</a:t>
              </a:r>
              <a:r>
                <a:rPr lang="en-US" altLang="ja-JP" sz="600" dirty="0" err="1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KenCoM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事務局まで　 　　　　　</a:t>
              </a:r>
              <a:r>
                <a:rPr lang="en-US" altLang="ja-JP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https</a:t>
              </a:r>
              <a:r>
                <a: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://kencom.jp/inquiry/new</a:t>
              </a:r>
              <a:endPara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3" name="フローチャート : 端子 55"/>
            <p:cNvSpPr/>
            <p:nvPr/>
          </p:nvSpPr>
          <p:spPr>
            <a:xfrm>
              <a:off x="4521380" y="8930149"/>
              <a:ext cx="1139868" cy="152955"/>
            </a:xfrm>
            <a:prstGeom prst="flowChartTerminator">
              <a:avLst/>
            </a:pr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600" dirty="0" err="1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KenCoM</a:t>
              </a:r>
              <a:r>
                <a:rPr lang="ja-JP" altLang="en-US" sz="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お問い合わせ</a:t>
              </a:r>
              <a:endParaRPr kumimoji="1" lang="ja-JP" altLang="en-US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202737">
              <a:off x="2710271" y="8938205"/>
              <a:ext cx="124624" cy="120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5" name="円形吹き出し 24"/>
          <p:cNvSpPr/>
          <p:nvPr/>
        </p:nvSpPr>
        <p:spPr>
          <a:xfrm flipH="1">
            <a:off x="1052736" y="7286516"/>
            <a:ext cx="825877" cy="587041"/>
          </a:xfrm>
          <a:prstGeom prst="wedgeEllipseCallout">
            <a:avLst>
              <a:gd name="adj1" fmla="val -63446"/>
              <a:gd name="adj2" fmla="val 30582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100" dirty="0" smtClean="0"/>
          </a:p>
        </p:txBody>
      </p:sp>
      <p:sp>
        <p:nvSpPr>
          <p:cNvPr id="26" name="テキスト ボックス 25"/>
          <p:cNvSpPr txBox="1"/>
          <p:nvPr/>
        </p:nvSpPr>
        <p:spPr>
          <a:xfrm flipH="1">
            <a:off x="1124744" y="7307286"/>
            <a:ext cx="7489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招待人数</a:t>
            </a:r>
            <a:endParaRPr lang="en-US" altLang="ja-JP" sz="11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上限なし</a:t>
            </a:r>
            <a:endParaRPr lang="en-US" altLang="ja-JP" sz="11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円/楕円 3"/>
          <p:cNvSpPr/>
          <p:nvPr/>
        </p:nvSpPr>
        <p:spPr>
          <a:xfrm>
            <a:off x="4753272" y="4932040"/>
            <a:ext cx="1916088" cy="1916088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28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892" y="5601968"/>
            <a:ext cx="1358471" cy="958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テキスト ボックス 28"/>
          <p:cNvSpPr txBox="1"/>
          <p:nvPr/>
        </p:nvSpPr>
        <p:spPr>
          <a:xfrm>
            <a:off x="4873484" y="5084169"/>
            <a:ext cx="14670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KenCoM</a:t>
            </a:r>
          </a:p>
          <a:p>
            <a:pPr algn="ctr"/>
            <a:r>
              <a:rPr lang="en-US" altLang="ja-JP" sz="1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TOP</a:t>
            </a:r>
            <a:r>
              <a:rPr lang="ja-JP" altLang="en-US" sz="1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ページ右上</a:t>
            </a:r>
            <a:endParaRPr lang="en-US" altLang="ja-JP" sz="1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歯車ボタンから招待！</a:t>
            </a:r>
            <a:endParaRPr lang="en-US" altLang="ja-JP" sz="1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円形吹き出し 29"/>
          <p:cNvSpPr/>
          <p:nvPr/>
        </p:nvSpPr>
        <p:spPr>
          <a:xfrm>
            <a:off x="5233008" y="1670458"/>
            <a:ext cx="1216542" cy="734569"/>
          </a:xfrm>
          <a:prstGeom prst="wedgeEllipseCallout">
            <a:avLst>
              <a:gd name="adj1" fmla="val -78625"/>
              <a:gd name="adj2" fmla="val -39766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400" dirty="0" smtClean="0">
              <a:solidFill>
                <a:prstClr val="white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437162" y="1707991"/>
            <a:ext cx="8082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先着</a:t>
            </a:r>
            <a:endParaRPr lang="en-US" altLang="ja-JP" sz="1600" b="1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2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5,000</a:t>
            </a:r>
            <a:r>
              <a:rPr lang="ja-JP" altLang="en-US" sz="12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件</a:t>
            </a:r>
            <a:endParaRPr lang="ja-JP" altLang="en-US" b="1" dirty="0">
              <a:solidFill>
                <a:prstClr val="black"/>
              </a:solidFill>
            </a:endParaRP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868290">
            <a:off x="1602137" y="3965121"/>
            <a:ext cx="571500" cy="440055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54057">
            <a:off x="3450132" y="4257567"/>
            <a:ext cx="571500" cy="440055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344622">
            <a:off x="2848998" y="4677802"/>
            <a:ext cx="571500" cy="440055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35" y="4788270"/>
            <a:ext cx="688658" cy="1285875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262" y="4257438"/>
            <a:ext cx="1524000" cy="1186815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789" y="5310732"/>
            <a:ext cx="857250" cy="857250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583" y="4996027"/>
            <a:ext cx="1333500" cy="1333500"/>
          </a:xfrm>
          <a:prstGeom prst="rect">
            <a:avLst/>
          </a:prstGeom>
        </p:spPr>
      </p:pic>
      <p:sp>
        <p:nvSpPr>
          <p:cNvPr id="40" name="正方形/長方形 39"/>
          <p:cNvSpPr/>
          <p:nvPr/>
        </p:nvSpPr>
        <p:spPr>
          <a:xfrm>
            <a:off x="332656" y="2041039"/>
            <a:ext cx="4334462" cy="1569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職場の部下をメールまたは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SNS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で招待してください。</a:t>
            </a:r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招待した部下が</a:t>
            </a:r>
            <a:r>
              <a:rPr lang="en-US" altLang="ja-JP" sz="12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KenCoM</a:t>
            </a:r>
            <a:r>
              <a:rPr lang="ja-JP" altLang="en-US" sz="12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</a:t>
            </a:r>
            <a:r>
              <a:rPr kumimoji="1" lang="ja-JP" altLang="en-US" sz="12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登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録すると、</a:t>
            </a:r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招待したあなたに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Amazon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ギフト券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500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円プレゼント！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例えば、部下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名を招待し、全員が</a:t>
            </a:r>
            <a:r>
              <a:rPr lang="en-US" altLang="ja-JP" sz="12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KenCoM</a:t>
            </a:r>
            <a:r>
              <a:rPr lang="ja-JP" altLang="en-US" sz="12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に登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録した場合、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3,500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円の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Amazon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ギフト券があなたに付与されます。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4653136" y="2622170"/>
            <a:ext cx="1081664" cy="579630"/>
            <a:chOff x="3958834" y="5863367"/>
            <a:chExt cx="1065152" cy="511992"/>
          </a:xfrm>
        </p:grpSpPr>
        <p:sp>
          <p:nvSpPr>
            <p:cNvPr id="42" name="テキスト ボックス 41"/>
            <p:cNvSpPr txBox="1"/>
            <p:nvPr/>
          </p:nvSpPr>
          <p:spPr>
            <a:xfrm>
              <a:off x="4451393" y="5863367"/>
              <a:ext cx="57259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00" b="1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500</a:t>
              </a:r>
              <a:r>
                <a:rPr lang="ja-JP" altLang="en-US" sz="1000" b="1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円</a:t>
              </a:r>
              <a:endParaRPr lang="ja-JP" altLang="en-US" sz="1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43" name="Picture 5" descr="C:\Users\ritsuko.katsuragi\Desktop\GCCORPLOGOAll\Whiteback\GClogonew-whitebg_webonly_JPG_2017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8834" y="6072984"/>
              <a:ext cx="1025583" cy="302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" name="図 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825335" y="5058775"/>
            <a:ext cx="464851" cy="270262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948400" y="5803883"/>
            <a:ext cx="464851" cy="270262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401346" y="4856722"/>
            <a:ext cx="438357" cy="277441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704035" y="4954424"/>
            <a:ext cx="376238" cy="233413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024603" y="4418692"/>
            <a:ext cx="480691" cy="312642"/>
          </a:xfrm>
          <a:prstGeom prst="rect">
            <a:avLst/>
          </a:prstGeom>
        </p:spPr>
      </p:pic>
      <p:pic>
        <p:nvPicPr>
          <p:cNvPr id="48" name="図 47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987549" y="4063524"/>
            <a:ext cx="438357" cy="277441"/>
          </a:xfrm>
          <a:prstGeom prst="rect">
            <a:avLst/>
          </a:prstGeom>
        </p:spPr>
      </p:pic>
      <p:sp>
        <p:nvSpPr>
          <p:cNvPr id="45" name="テキスト ボックス 44"/>
          <p:cNvSpPr txBox="1"/>
          <p:nvPr/>
        </p:nvSpPr>
        <p:spPr>
          <a:xfrm>
            <a:off x="5603893" y="2875658"/>
            <a:ext cx="1083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</a:rPr>
              <a:t>×7</a:t>
            </a:r>
            <a:r>
              <a:rPr kumimoji="1" lang="ja-JP" altLang="en-US" sz="1600" b="1" dirty="0" smtClean="0">
                <a:solidFill>
                  <a:srgbClr val="FF0000"/>
                </a:solidFill>
              </a:rPr>
              <a:t>人！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32746" y="1883567"/>
            <a:ext cx="50986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＜活用例①：職場内で活用して、ギフトを職場で活用しては？＞</a:t>
            </a:r>
            <a:endParaRPr kumimoji="1" lang="ja-JP" altLang="en-US" sz="1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" name="下矢印 50"/>
          <p:cNvSpPr/>
          <p:nvPr/>
        </p:nvSpPr>
        <p:spPr>
          <a:xfrm>
            <a:off x="5233008" y="3333886"/>
            <a:ext cx="50179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角丸四角形 51"/>
          <p:cNvSpPr/>
          <p:nvPr/>
        </p:nvSpPr>
        <p:spPr>
          <a:xfrm>
            <a:off x="4583262" y="3623584"/>
            <a:ext cx="1947482" cy="7499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rgbClr val="FF0000"/>
                </a:solidFill>
              </a:rPr>
              <a:t>お</a:t>
            </a:r>
            <a:r>
              <a:rPr lang="ja-JP" altLang="en-US" sz="1600" b="1" dirty="0">
                <a:solidFill>
                  <a:srgbClr val="FF0000"/>
                </a:solidFill>
              </a:rPr>
              <a:t>菓子</a:t>
            </a:r>
            <a:r>
              <a:rPr lang="ja-JP" altLang="en-US" sz="1600" b="1" dirty="0" smtClean="0">
                <a:solidFill>
                  <a:srgbClr val="FF0000"/>
                </a:solidFill>
              </a:rPr>
              <a:t>を買って</a:t>
            </a:r>
            <a:endParaRPr lang="en-US" altLang="ja-JP" sz="1600" b="1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1600" b="1" dirty="0" smtClean="0">
                <a:solidFill>
                  <a:srgbClr val="FF0000"/>
                </a:solidFill>
              </a:rPr>
              <a:t>みんな</a:t>
            </a:r>
            <a:r>
              <a:rPr lang="ja-JP" altLang="en-US" sz="1600" b="1" dirty="0">
                <a:solidFill>
                  <a:srgbClr val="FF0000"/>
                </a:solidFill>
              </a:rPr>
              <a:t>で</a:t>
            </a:r>
            <a:r>
              <a:rPr lang="ja-JP" altLang="en-US" sz="1600" b="1" dirty="0" smtClean="0">
                <a:solidFill>
                  <a:srgbClr val="FF0000"/>
                </a:solidFill>
              </a:rPr>
              <a:t>お花見！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283524" y="7538263"/>
            <a:ext cx="15664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キャンペーンは</a:t>
            </a:r>
            <a:endParaRPr kumimoji="1" lang="en-US" altLang="ja-JP" sz="1400" b="1" dirty="0" smtClean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en-US" altLang="ja-JP" sz="16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sz="16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1" lang="en-US" altLang="ja-JP" sz="16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kumimoji="1" lang="ja-JP" altLang="en-US" sz="16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日まで</a:t>
            </a:r>
            <a:endParaRPr kumimoji="1" lang="ja-JP" altLang="en-US" sz="16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02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角丸四角形 73"/>
          <p:cNvSpPr/>
          <p:nvPr/>
        </p:nvSpPr>
        <p:spPr>
          <a:xfrm>
            <a:off x="2032520" y="5922079"/>
            <a:ext cx="1283419" cy="62794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角丸四角形 72"/>
          <p:cNvSpPr/>
          <p:nvPr/>
        </p:nvSpPr>
        <p:spPr>
          <a:xfrm>
            <a:off x="3710911" y="4811248"/>
            <a:ext cx="1283419" cy="62794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角丸四角形 70"/>
          <p:cNvSpPr/>
          <p:nvPr/>
        </p:nvSpPr>
        <p:spPr>
          <a:xfrm>
            <a:off x="5385940" y="3745138"/>
            <a:ext cx="1283419" cy="62794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427458" y="262704"/>
            <a:ext cx="5953870" cy="660128"/>
          </a:xfrm>
          <a:prstGeom prst="roundRect">
            <a:avLst/>
          </a:prstGeom>
          <a:solidFill>
            <a:srgbClr val="FFFFE5"/>
          </a:solidFill>
          <a:ln>
            <a:solidFill>
              <a:srgbClr val="B3DCE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69876" y="458252"/>
            <a:ext cx="3262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solidFill>
                  <a:prstClr val="black"/>
                </a:solidFill>
                <a:latin typeface="みだしメイリオ"/>
                <a:ea typeface="メイリオ" panose="020B0604030504040204" pitchFamily="50" charset="-128"/>
              </a:rPr>
              <a:t>招待キャンペーン開催！！</a:t>
            </a:r>
            <a:endParaRPr lang="en-US" altLang="ja-JP" sz="2000" b="1" dirty="0" smtClean="0">
              <a:solidFill>
                <a:prstClr val="black"/>
              </a:solidFill>
              <a:latin typeface="みだしメイリオ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20688" y="454988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solidFill>
                  <a:prstClr val="black"/>
                </a:solidFill>
                <a:latin typeface="見出しメイリオ"/>
                <a:ea typeface="メイリオ" panose="020B0604030504040204" pitchFamily="50" charset="-128"/>
              </a:rPr>
              <a:t>期間限定</a:t>
            </a:r>
            <a:endParaRPr lang="en-US" altLang="ja-JP" sz="2000" b="1" dirty="0" smtClean="0">
              <a:solidFill>
                <a:prstClr val="black"/>
              </a:solidFill>
              <a:latin typeface="見出しメイリオ"/>
              <a:ea typeface="メイリオ" panose="020B0604030504040204" pitchFamily="50" charset="-128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5" y="404381"/>
            <a:ext cx="1289304" cy="38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-17153" y="1100678"/>
            <a:ext cx="16209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今なら！誘った</a:t>
            </a:r>
            <a:endParaRPr lang="en-US" altLang="ja-JP" sz="16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あなたに</a:t>
            </a:r>
            <a:endParaRPr lang="ja-JP" altLang="en-US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" name="Picture 5" descr="C:\Users\ritsuko.katsuragi\Desktop\GCCORPLOGOAll\Whiteback\GClogonew-whitebg_webonly_JPG_20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800" y="1093491"/>
            <a:ext cx="2051166" cy="604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直線コネクタ 14"/>
          <p:cNvCxnSpPr/>
          <p:nvPr/>
        </p:nvCxnSpPr>
        <p:spPr>
          <a:xfrm>
            <a:off x="257483" y="1727968"/>
            <a:ext cx="6297863" cy="0"/>
          </a:xfrm>
          <a:prstGeom prst="line">
            <a:avLst/>
          </a:prstGeom>
          <a:ln w="34925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8" t="19557" r="71668" b="58165"/>
          <a:stretch/>
        </p:blipFill>
        <p:spPr bwMode="auto">
          <a:xfrm>
            <a:off x="4763154" y="2606635"/>
            <a:ext cx="1009412" cy="410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角丸四角形 21"/>
          <p:cNvSpPr/>
          <p:nvPr/>
        </p:nvSpPr>
        <p:spPr>
          <a:xfrm>
            <a:off x="5495525" y="3236619"/>
            <a:ext cx="954025" cy="300173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招待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5"/>
          <a:srcRect l="38188" t="53050" r="45275" b="30947"/>
          <a:stretch/>
        </p:blipFill>
        <p:spPr>
          <a:xfrm>
            <a:off x="3591498" y="2988488"/>
            <a:ext cx="1512143" cy="1134068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363" y="2662460"/>
            <a:ext cx="514350" cy="514350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 rotWithShape="1">
          <a:blip r:embed="rId5"/>
          <a:srcRect l="38188" t="53050" r="45275" b="30947"/>
          <a:stretch/>
        </p:blipFill>
        <p:spPr>
          <a:xfrm>
            <a:off x="1754181" y="4146746"/>
            <a:ext cx="1512143" cy="1134068"/>
          </a:xfrm>
          <a:prstGeom prst="rect">
            <a:avLst/>
          </a:prstGeom>
        </p:spPr>
      </p:pic>
      <p:sp>
        <p:nvSpPr>
          <p:cNvPr id="30" name="角丸四角形 29"/>
          <p:cNvSpPr/>
          <p:nvPr/>
        </p:nvSpPr>
        <p:spPr>
          <a:xfrm>
            <a:off x="1882679" y="5295130"/>
            <a:ext cx="954025" cy="279399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招待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104" y="3473061"/>
            <a:ext cx="678180" cy="762000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352" y="4718815"/>
            <a:ext cx="514350" cy="51435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868290">
            <a:off x="3195018" y="4105601"/>
            <a:ext cx="571500" cy="440055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 rotWithShape="1">
          <a:blip r:embed="rId5"/>
          <a:srcRect l="38188" t="53050" r="45275" b="30947"/>
          <a:stretch/>
        </p:blipFill>
        <p:spPr>
          <a:xfrm>
            <a:off x="-27384" y="5333719"/>
            <a:ext cx="1512143" cy="1134068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03" y="5874990"/>
            <a:ext cx="857250" cy="857250"/>
          </a:xfrm>
          <a:prstGeom prst="rect">
            <a:avLst/>
          </a:prstGeom>
        </p:spPr>
      </p:pic>
      <p:sp>
        <p:nvSpPr>
          <p:cNvPr id="33" name="角丸四角形 32"/>
          <p:cNvSpPr/>
          <p:nvPr/>
        </p:nvSpPr>
        <p:spPr>
          <a:xfrm>
            <a:off x="3807700" y="4300879"/>
            <a:ext cx="954025" cy="279399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招待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36" name="グループ化 35"/>
          <p:cNvGrpSpPr/>
          <p:nvPr/>
        </p:nvGrpSpPr>
        <p:grpSpPr>
          <a:xfrm>
            <a:off x="3805604" y="4789067"/>
            <a:ext cx="1065152" cy="511992"/>
            <a:chOff x="3958834" y="5863367"/>
            <a:chExt cx="1065152" cy="511992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4451393" y="5863367"/>
              <a:ext cx="57259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00" b="1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500</a:t>
              </a:r>
              <a:r>
                <a:rPr lang="ja-JP" altLang="en-US" sz="1000" b="1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円</a:t>
              </a:r>
              <a:endParaRPr lang="ja-JP" altLang="en-US" sz="1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34" name="Picture 5" descr="C:\Users\ritsuko.katsuragi\Desktop\GCCORPLOGOAll\Whiteback\GClogonew-whitebg_webonly_JPG_2017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8834" y="6072984"/>
              <a:ext cx="1025583" cy="302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5" name="テキスト ボックス 34"/>
          <p:cNvSpPr txBox="1"/>
          <p:nvPr/>
        </p:nvSpPr>
        <p:spPr>
          <a:xfrm>
            <a:off x="3704962" y="1053910"/>
            <a:ext cx="27638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ja-JP" altLang="en-US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円分</a:t>
            </a:r>
            <a:r>
              <a:rPr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プレゼント！</a:t>
            </a:r>
            <a:endParaRPr lang="ja-JP" altLang="en-US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7" name="グループ化 36"/>
          <p:cNvGrpSpPr/>
          <p:nvPr/>
        </p:nvGrpSpPr>
        <p:grpSpPr>
          <a:xfrm>
            <a:off x="5494645" y="3725480"/>
            <a:ext cx="1065152" cy="511992"/>
            <a:chOff x="3958834" y="5863367"/>
            <a:chExt cx="1065152" cy="511992"/>
          </a:xfrm>
        </p:grpSpPr>
        <p:sp>
          <p:nvSpPr>
            <p:cNvPr id="38" name="テキスト ボックス 37"/>
            <p:cNvSpPr txBox="1"/>
            <p:nvPr/>
          </p:nvSpPr>
          <p:spPr>
            <a:xfrm>
              <a:off x="4451393" y="5863367"/>
              <a:ext cx="57259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00" b="1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500</a:t>
              </a:r>
              <a:r>
                <a:rPr lang="ja-JP" altLang="en-US" sz="1000" b="1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円</a:t>
              </a:r>
              <a:endParaRPr lang="ja-JP" altLang="en-US" sz="1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39" name="Picture 5" descr="C:\Users\ritsuko.katsuragi\Desktop\GCCORPLOGOAll\Whiteback\GClogonew-whitebg_webonly_JPG_2017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8834" y="6072984"/>
              <a:ext cx="1025583" cy="302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0" name="グループ化 39"/>
          <p:cNvGrpSpPr/>
          <p:nvPr/>
        </p:nvGrpSpPr>
        <p:grpSpPr>
          <a:xfrm>
            <a:off x="2132856" y="5932216"/>
            <a:ext cx="1065152" cy="511992"/>
            <a:chOff x="3958834" y="5863367"/>
            <a:chExt cx="1065152" cy="511992"/>
          </a:xfrm>
        </p:grpSpPr>
        <p:sp>
          <p:nvSpPr>
            <p:cNvPr id="41" name="テキスト ボックス 40"/>
            <p:cNvSpPr txBox="1"/>
            <p:nvPr/>
          </p:nvSpPr>
          <p:spPr>
            <a:xfrm>
              <a:off x="4451393" y="5863367"/>
              <a:ext cx="57259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00" b="1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500</a:t>
              </a:r>
              <a:r>
                <a:rPr lang="ja-JP" altLang="en-US" sz="1000" b="1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円</a:t>
              </a:r>
              <a:endParaRPr lang="ja-JP" altLang="en-US" sz="1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42" name="Picture 5" descr="C:\Users\ritsuko.katsuragi\Desktop\GCCORPLOGOAll\Whiteback\GClogonew-whitebg_webonly_JPG_2017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8834" y="6072984"/>
              <a:ext cx="1025583" cy="302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3" name="図 2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868290">
            <a:off x="5009500" y="2991026"/>
            <a:ext cx="571500" cy="440055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868290">
            <a:off x="1246032" y="5156608"/>
            <a:ext cx="571500" cy="440055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8646">
            <a:off x="4904665" y="3471084"/>
            <a:ext cx="681038" cy="649605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8646">
            <a:off x="3088919" y="4591684"/>
            <a:ext cx="681038" cy="649605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8646">
            <a:off x="1363420" y="5703049"/>
            <a:ext cx="681038" cy="649605"/>
          </a:xfrm>
          <a:prstGeom prst="rect">
            <a:avLst/>
          </a:prstGeom>
        </p:spPr>
      </p:pic>
      <p:sp>
        <p:nvSpPr>
          <p:cNvPr id="50" name="テキスト ボックス 49"/>
          <p:cNvSpPr txBox="1"/>
          <p:nvPr/>
        </p:nvSpPr>
        <p:spPr>
          <a:xfrm>
            <a:off x="905651" y="6603955"/>
            <a:ext cx="52318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招待はこちら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→　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https://kencom.jp/user_invitations</a:t>
            </a:r>
            <a:endParaRPr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4" name="グループ化 53"/>
          <p:cNvGrpSpPr/>
          <p:nvPr/>
        </p:nvGrpSpPr>
        <p:grpSpPr>
          <a:xfrm>
            <a:off x="980728" y="6948264"/>
            <a:ext cx="4007179" cy="1295126"/>
            <a:chOff x="245239" y="7164165"/>
            <a:chExt cx="4407897" cy="1295126"/>
          </a:xfrm>
        </p:grpSpPr>
        <p:pic>
          <p:nvPicPr>
            <p:cNvPr id="55" name="Picture 2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239" y="7164165"/>
              <a:ext cx="4407897" cy="1295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" name="テキスト ボックス 55"/>
            <p:cNvSpPr txBox="1"/>
            <p:nvPr/>
          </p:nvSpPr>
          <p:spPr>
            <a:xfrm>
              <a:off x="3429000" y="7494131"/>
              <a:ext cx="638316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rgbClr val="FF5050"/>
                  </a:solidFill>
                </a:rPr>
                <a:t>500</a:t>
              </a:r>
              <a:r>
                <a:rPr kumimoji="1" lang="ja-JP" altLang="en-US" sz="1000" b="1" dirty="0" smtClean="0">
                  <a:solidFill>
                    <a:srgbClr val="FF5050"/>
                  </a:solidFill>
                </a:rPr>
                <a:t>円分</a:t>
              </a:r>
              <a:endParaRPr kumimoji="1" lang="ja-JP" altLang="en-US" sz="1000" b="1" dirty="0">
                <a:solidFill>
                  <a:srgbClr val="FF5050"/>
                </a:solidFill>
              </a:endParaRPr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3933056" y="7740352"/>
              <a:ext cx="461928" cy="5316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3363342" y="8025745"/>
              <a:ext cx="73770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ja-JP" sz="1000" b="1" dirty="0">
                  <a:solidFill>
                    <a:srgbClr val="FF5050"/>
                  </a:solidFill>
                </a:rPr>
                <a:t>5,000</a:t>
              </a:r>
              <a:r>
                <a:rPr kumimoji="1" lang="ja-JP" altLang="en-US" sz="1000" b="1" dirty="0" smtClean="0">
                  <a:solidFill>
                    <a:srgbClr val="FF5050"/>
                  </a:solidFill>
                </a:rPr>
                <a:t>円分</a:t>
              </a:r>
              <a:endParaRPr kumimoji="1" lang="ja-JP" altLang="en-US" sz="1000" b="1" dirty="0">
                <a:solidFill>
                  <a:srgbClr val="FF5050"/>
                </a:solidFill>
              </a:endParaRPr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3356992" y="7750413"/>
              <a:ext cx="73770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ja-JP" sz="1000" b="1" dirty="0">
                  <a:solidFill>
                    <a:srgbClr val="FF5050"/>
                  </a:solidFill>
                </a:rPr>
                <a:t>2,000</a:t>
              </a:r>
              <a:r>
                <a:rPr kumimoji="1" lang="ja-JP" altLang="en-US" sz="1000" b="1" dirty="0" smtClean="0">
                  <a:solidFill>
                    <a:srgbClr val="FF5050"/>
                  </a:solidFill>
                </a:rPr>
                <a:t>円分</a:t>
              </a:r>
              <a:endParaRPr kumimoji="1" lang="ja-JP" altLang="en-US" sz="1000" b="1" dirty="0">
                <a:solidFill>
                  <a:srgbClr val="FF5050"/>
                </a:solidFill>
              </a:endParaRPr>
            </a:p>
          </p:txBody>
        </p:sp>
      </p:grpSp>
      <p:sp>
        <p:nvSpPr>
          <p:cNvPr id="60" name="テキスト ボックス 59"/>
          <p:cNvSpPr txBox="1"/>
          <p:nvPr/>
        </p:nvSpPr>
        <p:spPr>
          <a:xfrm flipH="1">
            <a:off x="332656" y="7884368"/>
            <a:ext cx="7489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招待人数</a:t>
            </a:r>
            <a:endParaRPr lang="en-US" altLang="ja-JP" sz="11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上限なし</a:t>
            </a:r>
            <a:endParaRPr lang="en-US" altLang="ja-JP" sz="11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2" name="グループ化 61"/>
          <p:cNvGrpSpPr/>
          <p:nvPr/>
        </p:nvGrpSpPr>
        <p:grpSpPr>
          <a:xfrm>
            <a:off x="229808" y="8388424"/>
            <a:ext cx="6583568" cy="584775"/>
            <a:chOff x="229808" y="8532440"/>
            <a:chExt cx="6583568" cy="584775"/>
          </a:xfrm>
        </p:grpSpPr>
        <p:sp>
          <p:nvSpPr>
            <p:cNvPr id="63" name="正方形/長方形 62"/>
            <p:cNvSpPr/>
            <p:nvPr/>
          </p:nvSpPr>
          <p:spPr>
            <a:xfrm>
              <a:off x="229808" y="8532440"/>
              <a:ext cx="658356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 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本プロモーションは</a:t>
              </a:r>
              <a:r>
                <a:rPr lang="en-US" altLang="ja-JP" sz="600" dirty="0" err="1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DeSC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ヘルスケア株式会社による</a:t>
              </a:r>
              <a:r>
                <a:rPr lang="ja-JP" altLang="en-US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提供です。 本キャンペーンについてのお問い合わせは </a:t>
              </a:r>
              <a:r>
                <a:rPr lang="en-US" altLang="ja-JP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Amazon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では</a:t>
              </a:r>
              <a:r>
                <a:rPr lang="ja-JP" altLang="en-US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お受けしておりません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。</a:t>
              </a:r>
              <a:endParaRPr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en-US" altLang="ja-JP" sz="600" dirty="0" err="1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DeSC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ヘルスケア株式会社</a:t>
              </a:r>
              <a:r>
                <a:rPr lang="en-US" altLang="ja-JP" sz="600" dirty="0" err="1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KenCoM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事務局</a:t>
              </a:r>
              <a:r>
                <a:rPr lang="en-US" altLang="ja-JP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【https://kencom.jp/inquiry/new】</a:t>
              </a:r>
              <a:r>
                <a:rPr lang="ja-JP" altLang="en-US" sz="600" dirty="0" err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まで</a:t>
              </a:r>
              <a:r>
                <a:rPr lang="ja-JP" altLang="en-US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お願い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いたします。</a:t>
              </a:r>
              <a:r>
                <a:rPr lang="en-US" altLang="ja-JP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 Amazon</a:t>
              </a:r>
              <a:r>
                <a:rPr lang="ja-JP" altLang="en-US" sz="600" dirty="0" err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、</a:t>
              </a:r>
              <a:r>
                <a:rPr lang="en-US" altLang="ja-JP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Amazon.co.jp </a:t>
              </a:r>
              <a:r>
                <a:rPr lang="ja-JP" altLang="en-US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およびそれらのロゴは </a:t>
              </a:r>
              <a:r>
                <a:rPr lang="en-US" altLang="ja-JP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Amazon.com, Inc.</a:t>
              </a:r>
              <a:r>
                <a:rPr lang="ja-JP" altLang="en-US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またはその関連会社の商標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です。</a:t>
              </a:r>
              <a:r>
                <a:rPr lang="en-US" altLang="ja-JP" sz="600" dirty="0" err="1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KenCoM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は健康保険組合から業務委託を受けた</a:t>
              </a:r>
              <a:r>
                <a:rPr lang="en-US" altLang="ja-JP" sz="600" dirty="0" err="1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DeSC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ヘルスケア株式会社が運営しております。</a:t>
              </a:r>
              <a:endParaRPr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lang="en-US" altLang="ja-JP" sz="6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キャンペーンに関するご質問・ご要望は</a:t>
              </a:r>
              <a:r>
                <a:rPr lang="en-US" altLang="ja-JP" sz="600" dirty="0" err="1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KenCoM</a:t>
              </a:r>
              <a:r>
                <a:rPr lang="ja-JP" altLang="en-US" sz="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事務局まで　 　　　　　</a:t>
              </a:r>
              <a:r>
                <a:rPr lang="en-US" altLang="ja-JP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https</a:t>
              </a:r>
              <a:r>
                <a: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://kencom.jp/inquiry/new</a:t>
              </a:r>
              <a:endPara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4" name="フローチャート : 端子 55"/>
            <p:cNvSpPr/>
            <p:nvPr/>
          </p:nvSpPr>
          <p:spPr>
            <a:xfrm>
              <a:off x="4521380" y="8930149"/>
              <a:ext cx="1139868" cy="152955"/>
            </a:xfrm>
            <a:prstGeom prst="flowChartTerminator">
              <a:avLst/>
            </a:pr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600" dirty="0" err="1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KenCoM</a:t>
              </a:r>
              <a:r>
                <a:rPr lang="ja-JP" altLang="en-US" sz="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お問い合わせ</a:t>
              </a:r>
              <a:endParaRPr kumimoji="1" lang="ja-JP" altLang="en-US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65" name="Picture 2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202737">
              <a:off x="2710271" y="8938205"/>
              <a:ext cx="124624" cy="120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6" name="円形吹き出し 65"/>
          <p:cNvSpPr/>
          <p:nvPr/>
        </p:nvSpPr>
        <p:spPr>
          <a:xfrm flipH="1">
            <a:off x="404664" y="7163270"/>
            <a:ext cx="851098" cy="710288"/>
          </a:xfrm>
          <a:prstGeom prst="wedgeEllipseCallout">
            <a:avLst>
              <a:gd name="adj1" fmla="val -63446"/>
              <a:gd name="adj2" fmla="val 30582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100" dirty="0" smtClean="0"/>
          </a:p>
        </p:txBody>
      </p:sp>
      <p:sp>
        <p:nvSpPr>
          <p:cNvPr id="67" name="テキスト ボックス 66"/>
          <p:cNvSpPr txBox="1"/>
          <p:nvPr/>
        </p:nvSpPr>
        <p:spPr>
          <a:xfrm flipH="1">
            <a:off x="476672" y="7307286"/>
            <a:ext cx="7489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招待人数</a:t>
            </a:r>
            <a:endParaRPr lang="en-US" altLang="ja-JP" sz="11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上限なし</a:t>
            </a:r>
            <a:endParaRPr lang="en-US" altLang="ja-JP" sz="11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8" name="円/楕円 3"/>
          <p:cNvSpPr/>
          <p:nvPr/>
        </p:nvSpPr>
        <p:spPr>
          <a:xfrm>
            <a:off x="4900382" y="4427439"/>
            <a:ext cx="1916088" cy="1916088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9" name="Picture 7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3002" y="5097367"/>
            <a:ext cx="1358471" cy="958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テキスト ボックス 69"/>
          <p:cNvSpPr txBox="1"/>
          <p:nvPr/>
        </p:nvSpPr>
        <p:spPr>
          <a:xfrm>
            <a:off x="5088278" y="4493385"/>
            <a:ext cx="14670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KenCoM</a:t>
            </a:r>
          </a:p>
          <a:p>
            <a:pPr algn="ctr"/>
            <a:r>
              <a:rPr lang="en-US" altLang="ja-JP" sz="1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TOP</a:t>
            </a:r>
            <a:r>
              <a:rPr lang="ja-JP" altLang="en-US" sz="1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ページ右上</a:t>
            </a:r>
            <a:endParaRPr lang="en-US" altLang="ja-JP" sz="1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歯車ボタンから招待！</a:t>
            </a:r>
            <a:endParaRPr lang="en-US" altLang="ja-JP" sz="1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楕円 71"/>
          <p:cNvSpPr/>
          <p:nvPr/>
        </p:nvSpPr>
        <p:spPr>
          <a:xfrm>
            <a:off x="2968609" y="2424742"/>
            <a:ext cx="150732" cy="1451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形吹き出し 12"/>
          <p:cNvSpPr/>
          <p:nvPr/>
        </p:nvSpPr>
        <p:spPr>
          <a:xfrm>
            <a:off x="5233008" y="1670458"/>
            <a:ext cx="1216542" cy="734569"/>
          </a:xfrm>
          <a:prstGeom prst="wedgeEllipseCallout">
            <a:avLst>
              <a:gd name="adj1" fmla="val -78625"/>
              <a:gd name="adj2" fmla="val -39766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400" dirty="0" smtClean="0">
              <a:solidFill>
                <a:prstClr val="white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437162" y="1707991"/>
            <a:ext cx="8082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先着</a:t>
            </a:r>
            <a:endParaRPr lang="en-US" altLang="ja-JP" sz="1600" b="1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2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5,000</a:t>
            </a:r>
            <a:r>
              <a:rPr lang="ja-JP" altLang="en-US" sz="12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件</a:t>
            </a:r>
            <a:endParaRPr lang="ja-JP" altLang="en-US" b="1" dirty="0">
              <a:solidFill>
                <a:prstClr val="black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310118" y="2245633"/>
            <a:ext cx="4040253" cy="22092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職場の上司、先輩、同僚、ご家族を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メールまたは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SNS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で招待してください。</a:t>
            </a:r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招待した方が</a:t>
            </a:r>
            <a:r>
              <a:rPr lang="en-US" altLang="ja-JP" sz="12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KenCoM</a:t>
            </a:r>
            <a:r>
              <a:rPr lang="ja-JP" altLang="en-US" sz="12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</a:t>
            </a:r>
            <a:r>
              <a:rPr kumimoji="1" lang="ja-JP" altLang="en-US" sz="12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登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録すると、</a:t>
            </a:r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招待したあなたに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Amazon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ギフト券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500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円プレゼント！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招待されたあなたは、さらに招待することで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自分も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Amazon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ギフト券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500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GET!</a:t>
            </a:r>
          </a:p>
          <a:p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職場内、家族内で紹介し合あいましょう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32746" y="1883567"/>
            <a:ext cx="50986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＜活用例②：紹介のチェーンを作ってみんなでＧｅｔ！＞</a:t>
            </a:r>
            <a:endParaRPr kumimoji="1" lang="ja-JP" altLang="en-US" sz="1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5068988" y="7357613"/>
            <a:ext cx="15664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キャンペーンは</a:t>
            </a:r>
            <a:endParaRPr kumimoji="1" lang="en-US" altLang="ja-JP" sz="1400" b="1" dirty="0" smtClean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en-US" altLang="ja-JP" sz="16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sz="16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1" lang="en-US" altLang="ja-JP" sz="16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kumimoji="1" lang="ja-JP" altLang="en-US" sz="16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日まで</a:t>
            </a:r>
            <a:endParaRPr kumimoji="1" lang="ja-JP" altLang="en-US" sz="16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185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2523</TotalTime>
  <Words>470</Words>
  <Application>Microsoft Office PowerPoint</Application>
  <PresentationFormat>画面に合わせる (4:3)</PresentationFormat>
  <Paragraphs>79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DeNA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ritsuko.katsuragi</dc:creator>
  <cp:lastModifiedBy>hinako.takahashi</cp:lastModifiedBy>
  <cp:revision>78</cp:revision>
  <cp:lastPrinted>2018-03-09T00:45:18Z</cp:lastPrinted>
  <dcterms:created xsi:type="dcterms:W3CDTF">2018-02-01T04:40:42Z</dcterms:created>
  <dcterms:modified xsi:type="dcterms:W3CDTF">2018-03-13T10:09:00Z</dcterms:modified>
</cp:coreProperties>
</file>